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60" r:id="rId4"/>
    <p:sldId id="267" r:id="rId5"/>
    <p:sldId id="268" r:id="rId6"/>
    <p:sldId id="269" r:id="rId7"/>
    <p:sldId id="272" r:id="rId8"/>
    <p:sldId id="274" r:id="rId9"/>
    <p:sldId id="275" r:id="rId10"/>
    <p:sldId id="271" r:id="rId11"/>
    <p:sldId id="276" r:id="rId12"/>
    <p:sldId id="273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9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58840-790F-48E4-953A-1C2A14FABA8F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CDF2-915F-4EE3-8C0C-D689A3F68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65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49AAC-7F4B-4FFA-BC33-E4BEB62A183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DD889-3073-48ED-A336-4226C37D5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41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7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0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464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72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654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99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47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7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8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0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3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2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5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7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4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12.xml.rels><?xml version="1.0" encoding="UTF-8" standalone="yes" ?><Relationships xmlns="http://schemas.openxmlformats.org/package/2006/relationships"><Relationship Id="rId2" Target="../media/image2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g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17.jp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im0-tub-ru.yandex.net/i?id=780e4e06a647a6cbbdc17be359f5f1ad&amp;n=24" id="1028" name="Picture 4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" r="701" t="-181"/>
          <a:stretch/>
        </p:blipFill>
        <p:spPr bwMode="auto">
          <a:xfrm rot="652844">
            <a:off x="10859379" y="4461412"/>
            <a:ext cx="1136344" cy="218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0246" y="75050"/>
            <a:ext cx="10808677" cy="1371601"/>
          </a:xfrm>
        </p:spPr>
        <p:txBody>
          <a:bodyPr>
            <a:noAutofit/>
          </a:bodyPr>
          <a:lstStyle/>
          <a:p>
            <a:pPr algn="ctr"/>
            <a:r>
              <a:rPr b="1" dirty="0" lang="ru-RU" smtClean="0" sz="3200">
                <a:solidFill>
                  <a:schemeClr val="accent2">
                    <a:lumMod val="50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МОУ </a:t>
            </a:r>
            <a:r>
              <a:rPr b="1" dirty="0" lang="ru-RU" sz="3200">
                <a:solidFill>
                  <a:schemeClr val="accent2">
                    <a:lumMod val="50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санаторная школа – интернат № </a:t>
            </a:r>
            <a:r>
              <a:rPr b="1" dirty="0" lang="ru-RU" smtClean="0" sz="3200">
                <a:solidFill>
                  <a:schemeClr val="accent2">
                    <a:lumMod val="50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6</a:t>
            </a:r>
            <a:br>
              <a:rPr b="1" dirty="0" lang="ru-RU" smtClean="0" sz="3200">
                <a:solidFill>
                  <a:schemeClr val="accent2">
                    <a:lumMod val="50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endParaRPr b="1" dirty="0" lang="ru-RU">
              <a:solidFill>
                <a:schemeClr val="accent2">
                  <a:lumMod val="50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descr="C:\Users\Аракчеева\Desktop\Фото1\IMG_3967.JPG" id="4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" r="9"/>
          <a:stretch/>
        </p:blipFill>
        <p:spPr bwMode="auto">
          <a:xfrm>
            <a:off x="2410556" y="694087"/>
            <a:ext cx="8548389" cy="499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954488" y="5826369"/>
            <a:ext cx="9413631" cy="679938"/>
          </a:xfrm>
        </p:spPr>
        <p:txBody>
          <a:bodyPr>
            <a:noAutofit/>
          </a:bodyPr>
          <a:lstStyle/>
          <a:p>
            <a:pPr algn="ctr"/>
            <a:r>
              <a:rPr b="1" dirty="0" lang="ru-RU" smtClean="0" sz="4400">
                <a:solidFill>
                  <a:schemeClr val="accent2">
                    <a:lumMod val="50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Бормотова Ирина  Павловна</a:t>
            </a:r>
          </a:p>
          <a:p>
            <a:pPr algn="ctr"/>
            <a:r>
              <a:rPr b="1" dirty="0" lang="ru-RU" smtClean="0" sz="4400">
                <a:solidFill>
                  <a:schemeClr val="accent2">
                    <a:lumMod val="50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             </a:t>
            </a:r>
            <a:endParaRPr b="1" dirty="0" lang="ru-RU" sz="4400">
              <a:solidFill>
                <a:schemeClr val="accent2">
                  <a:lumMod val="50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/>
            <a:endParaRPr b="1" dirty="0" lang="ru-RU" smtClean="0" sz="4400">
              <a:solidFill>
                <a:schemeClr val="accent2">
                  <a:lumMod val="50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/>
            <a:endParaRPr b="1" dirty="0" lang="ru-RU" sz="4400">
              <a:solidFill>
                <a:schemeClr val="accent2">
                  <a:lumMod val="50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/>
            <a:endParaRPr b="1" dirty="0" lang="ru-RU" smtClean="0" sz="4400">
              <a:solidFill>
                <a:schemeClr val="accent2">
                  <a:lumMod val="50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/>
            <a:endParaRPr b="1" dirty="0" lang="ru-RU" sz="4400">
              <a:solidFill>
                <a:schemeClr val="accent2">
                  <a:lumMod val="50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/>
            <a:endParaRPr b="1" dirty="0" lang="ru-RU" smtClean="0" sz="4400">
              <a:solidFill>
                <a:schemeClr val="accent2">
                  <a:lumMod val="50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/>
            <a:endParaRPr b="1" dirty="0" lang="ru-RU" sz="4400">
              <a:solidFill>
                <a:schemeClr val="accent2">
                  <a:lumMod val="50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/>
            <a:endParaRPr b="1" dirty="0" lang="ru-RU" smtClean="0" sz="4400">
              <a:solidFill>
                <a:schemeClr val="accent2">
                  <a:lumMod val="50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/>
            <a:endParaRPr b="1" dirty="0" lang="ru-RU" sz="4400">
              <a:solidFill>
                <a:schemeClr val="accent2">
                  <a:lumMod val="50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/>
            <a:endParaRPr b="1" dirty="0" lang="ru-RU" sz="4400">
              <a:solidFill>
                <a:schemeClr val="accent2">
                  <a:lumMod val="50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684" y="846487"/>
            <a:ext cx="2345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z="3600">
                <a:solidFill>
                  <a:schemeClr val="accent6">
                    <a:lumMod val="75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Учитель </a:t>
            </a:r>
          </a:p>
          <a:p>
            <a:pPr algn="ctr"/>
            <a:r>
              <a:rPr b="1" dirty="0" lang="ru-RU" sz="3600">
                <a:solidFill>
                  <a:schemeClr val="accent6">
                    <a:lumMod val="75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музыки</a:t>
            </a:r>
            <a:endParaRPr dirty="0" lang="ru-RU" sz="360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9868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077" y="459987"/>
            <a:ext cx="8911687" cy="1280890"/>
          </a:xfrm>
        </p:spPr>
        <p:txBody>
          <a:bodyPr>
            <a:normAutofit/>
          </a:bodyPr>
          <a:lstStyle/>
          <a:p>
            <a:r>
              <a:rPr b="1" dirty="0" lang="ru-RU" smtClean="0" sz="4800">
                <a:solidFill>
                  <a:schemeClr val="accent6">
                    <a:lumMod val="50000"/>
                  </a:schemeClr>
                </a:solidFill>
              </a:rPr>
              <a:t>Майская жара</a:t>
            </a:r>
            <a:endParaRPr b="1" dirty="0" lang="ru-RU" sz="48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7623" y="1406769"/>
            <a:ext cx="8915400" cy="1324708"/>
          </a:xfrm>
        </p:spPr>
        <p:txBody>
          <a:bodyPr/>
          <a:lstStyle/>
          <a:p>
            <a:pPr indent="0" marL="0">
              <a:buNone/>
            </a:pPr>
            <a:r>
              <a:rPr dirty="0" lang="ru-RU" smtClean="0">
                <a:solidFill>
                  <a:srgbClr val="0070C0"/>
                </a:solidFill>
                <a:latin charset="0" panose="020B0A04020102020204" pitchFamily="34" typeface="Arial Black"/>
              </a:rPr>
              <a:t>2013 – 2014 учебный год – «Рок – фестиваль»</a:t>
            </a:r>
          </a:p>
          <a:p>
            <a:pPr indent="0" marL="0">
              <a:buNone/>
            </a:pPr>
            <a:r>
              <a:rPr dirty="0" lang="ru-RU" smtClean="0">
                <a:solidFill>
                  <a:schemeClr val="accent2">
                    <a:lumMod val="75000"/>
                  </a:schemeClr>
                </a:solidFill>
                <a:latin charset="0" panose="020B0A04020102020204" pitchFamily="34" typeface="Arial Black"/>
              </a:rPr>
              <a:t>2014 – 2015 учебный год «Ретро – музыка»</a:t>
            </a:r>
          </a:p>
          <a:p>
            <a:pPr indent="0" marL="0">
              <a:buNone/>
            </a:pPr>
            <a:r>
              <a:rPr dirty="0" lang="ru-RU" smtClean="0">
                <a:solidFill>
                  <a:srgbClr val="FF0000"/>
                </a:solidFill>
                <a:latin charset="0" panose="020B0A04020102020204" pitchFamily="34" typeface="Arial Black"/>
              </a:rPr>
              <a:t>2015 – 2016 учебный год «Музыкальный фольклор»</a:t>
            </a:r>
            <a:endParaRPr dirty="0" lang="ru-RU">
              <a:solidFill>
                <a:srgbClr val="FF0000"/>
              </a:solidFill>
              <a:latin charset="0" panose="020B0A04020102020204" pitchFamily="34" typeface="Arial Black"/>
            </a:endParaRPr>
          </a:p>
        </p:txBody>
      </p:sp>
      <p:pic>
        <p:nvPicPr>
          <p:cNvPr descr="C:\Users\Аракчеева\Desktop\Фото1\SDC16324.JPG" id="6146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" r="-4"/>
          <a:stretch/>
        </p:blipFill>
        <p:spPr bwMode="auto">
          <a:xfrm>
            <a:off x="1535722" y="3118340"/>
            <a:ext cx="4969701" cy="350520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C:\Users\Аракчеева\Desktop\Фото1\SDC14562.JPG" id="6147" name="Picture 3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"/>
          <a:stretch/>
        </p:blipFill>
        <p:spPr bwMode="auto">
          <a:xfrm>
            <a:off x="6604239" y="3118340"/>
            <a:ext cx="5467443" cy="350520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20161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2016 </a:t>
            </a:r>
            <a:r>
              <a:rPr lang="ru-RU" sz="1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– 2017 учебный год «Песни из детских мультфильмов</a:t>
            </a:r>
            <a:r>
              <a:rPr lang="ru-RU" sz="1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»</a:t>
            </a:r>
            <a:r>
              <a:rPr lang="ru-RU" sz="1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2017 – 2018 учебный год «Поем о весне»</a:t>
            </a:r>
            <a:br>
              <a:rPr lang="ru-RU" sz="1800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2018 – 2019 учебный год «Песни из советских кинофильмов»</a:t>
            </a:r>
            <a:br>
              <a:rPr lang="ru-RU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2020 – 2021 учебный год «Спорт»</a:t>
            </a:r>
            <a:br>
              <a:rPr lang="ru-RU" sz="18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2021 – 2022 учебный год «Дети – цветы жизни»</a:t>
            </a:r>
            <a:endParaRPr lang="ru-RU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438" y="1461312"/>
            <a:ext cx="2439708" cy="34798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384" y="2580282"/>
            <a:ext cx="2768416" cy="37347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688" y="2221687"/>
            <a:ext cx="3625899" cy="27194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0" y="4998061"/>
            <a:ext cx="2327517" cy="174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2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2845" y="500129"/>
            <a:ext cx="4326743" cy="59629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cap="all" dirty="0"/>
              <a:t>Паспорт здоровья обучающегося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Содержание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1. Комплексная оценка состояния здоровья.</a:t>
            </a:r>
          </a:p>
          <a:p>
            <a:pPr marL="0" indent="0">
              <a:buNone/>
            </a:pPr>
            <a:r>
              <a:rPr lang="ru-RU" dirty="0"/>
              <a:t>2. Оценка </a:t>
            </a:r>
            <a:r>
              <a:rPr lang="ru-RU" dirty="0" err="1"/>
              <a:t>психо</a:t>
            </a:r>
            <a:r>
              <a:rPr lang="ru-RU" dirty="0"/>
              <a:t>-эмоционального состояния.</a:t>
            </a:r>
          </a:p>
          <a:p>
            <a:pPr marL="0" indent="0">
              <a:buNone/>
            </a:pPr>
            <a:r>
              <a:rPr lang="ru-RU" dirty="0"/>
              <a:t>3. Оценка физического здоровья и индекса физической подготовки.</a:t>
            </a:r>
          </a:p>
          <a:p>
            <a:pPr marL="0" indent="0">
              <a:buNone/>
            </a:pPr>
            <a:r>
              <a:rPr lang="ru-RU" dirty="0"/>
              <a:t>4. Лист самооценки состояния и самочувствия.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068355" y="2157210"/>
            <a:ext cx="4326743" cy="4305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302" y="4743136"/>
            <a:ext cx="2454856" cy="1838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7068355" y="500129"/>
            <a:ext cx="4326743" cy="596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ru-RU" b="1" cap="all" dirty="0"/>
              <a:t>Паспорт мониторинга эффективности оздоровления</a:t>
            </a:r>
          </a:p>
          <a:p>
            <a:pPr marL="0" indent="0" algn="ctr">
              <a:buNone/>
            </a:pPr>
            <a:r>
              <a:rPr lang="ru-RU" dirty="0"/>
              <a:t> </a:t>
            </a:r>
          </a:p>
          <a:p>
            <a:pPr marL="0" indent="0">
              <a:buFont typeface="Wingdings 3" charset="2"/>
              <a:buNone/>
            </a:pPr>
            <a:r>
              <a:rPr lang="ru-RU" dirty="0" smtClean="0"/>
              <a:t> Содержание:</a:t>
            </a:r>
          </a:p>
          <a:p>
            <a:pPr marL="0" indent="0">
              <a:buNone/>
            </a:pPr>
            <a:r>
              <a:rPr lang="ru-RU" dirty="0"/>
              <a:t>1. Общая характеристика.</a:t>
            </a:r>
          </a:p>
          <a:p>
            <a:pPr marL="0" indent="0">
              <a:buNone/>
            </a:pPr>
            <a:r>
              <a:rPr lang="ru-RU" dirty="0"/>
              <a:t>2. Оценка уровня физического здоровья (ш. Апанасенко).</a:t>
            </a:r>
          </a:p>
          <a:p>
            <a:pPr marL="0" indent="0">
              <a:buNone/>
            </a:pPr>
            <a:r>
              <a:rPr lang="ru-RU" dirty="0"/>
              <a:t>3. Индекс физической подготовленности.</a:t>
            </a:r>
          </a:p>
          <a:p>
            <a:pPr marL="0" indent="0">
              <a:buNone/>
            </a:pPr>
            <a:r>
              <a:rPr lang="ru-RU" dirty="0"/>
              <a:t>4. Коэффициент выносливости.</a:t>
            </a:r>
          </a:p>
          <a:p>
            <a:pPr marL="0" indent="0">
              <a:buNone/>
            </a:pPr>
            <a:r>
              <a:rPr lang="ru-RU" dirty="0"/>
              <a:t>5. Заболеваемость за учебный год.</a:t>
            </a:r>
          </a:p>
          <a:p>
            <a:pPr marL="0" indent="0">
              <a:buNone/>
            </a:pPr>
            <a:r>
              <a:rPr lang="ru-RU" dirty="0"/>
              <a:t>6. Анализ лечебно-оздоровительной работы за учебный год.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Font typeface="Wingdings 3" charset="2"/>
              <a:buNone/>
            </a:pPr>
            <a:r>
              <a:rPr lang="ru-RU" dirty="0" smtClean="0"/>
              <a:t> 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49" y="3812786"/>
            <a:ext cx="8911687" cy="1280890"/>
          </a:xfrm>
        </p:spPr>
        <p:txBody>
          <a:bodyPr>
            <a:normAutofit/>
          </a:bodyPr>
          <a:lstStyle/>
          <a:p>
            <a:r>
              <a:rPr b="1" dirty="0" lang="ru-RU" smtClean="0" sz="5400">
                <a:solidFill>
                  <a:schemeClr val="accent6">
                    <a:lumMod val="75000"/>
                  </a:schemeClr>
                </a:solidFill>
              </a:rPr>
              <a:t>Задача:</a:t>
            </a:r>
            <a:endParaRPr b="1" dirty="0" lang="ru-RU" sz="5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458" y="4747847"/>
            <a:ext cx="8915400" cy="2239107"/>
          </a:xfrm>
        </p:spPr>
        <p:txBody>
          <a:bodyPr>
            <a:normAutofit/>
          </a:bodyPr>
          <a:lstStyle/>
          <a:p>
            <a:pPr algn="ctr" indent="0" marL="0">
              <a:buNone/>
            </a:pPr>
            <a:r>
              <a:rPr b="1" dirty="0" lang="ru-RU" smtClean="0" sz="3600"/>
              <a:t>Раскрыть здоровьесберегающий потенциал музыки как вида искусства</a:t>
            </a:r>
            <a:endParaRPr b="1" dirty="0" lang="ru-RU" sz="360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90248" y="0"/>
            <a:ext cx="8911687" cy="1280890"/>
          </a:xfrm>
          <a:prstGeom prst="rect">
            <a:avLst/>
          </a:prstGeom>
        </p:spPr>
        <p:txBody>
          <a:bodyPr anchor="t" bIns="45720" lIns="91440" rIns="91440" rtlCol="0" tIns="45720" vert="horz">
            <a:normAutofit/>
          </a:bodyPr>
          <a:lstStyle>
            <a:lvl1pPr algn="l" defTabSz="457200" eaLnBrk="1" hangingPunct="1" latinLnBrk="0" rtl="0">
              <a:spcBef>
                <a:spcPct val="0"/>
              </a:spcBef>
              <a:buNone/>
              <a:defRPr kern="1200" sz="3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b="1" dirty="0" lang="ru-RU" smtClean="0" sz="5400">
                <a:solidFill>
                  <a:schemeClr val="accent6">
                    <a:lumMod val="75000"/>
                  </a:schemeClr>
                </a:solidFill>
              </a:rPr>
              <a:t>Цель:</a:t>
            </a:r>
            <a:endParaRPr b="1" dirty="0" lang="ru-RU" sz="5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932718" y="772185"/>
            <a:ext cx="8915400" cy="2239107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lvl1pPr algn="l" defTabSz="457200" eaLnBrk="1" hangingPunct="1" indent="-342900" latinLnBrk="0" marL="3429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charset="2" typeface="Wingdings 3"/>
              <a:buChar char=""/>
              <a:defRPr kern="12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indent="-285750" latinLnBrk="0" marL="74295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charset="2" typeface="Wingdings 3"/>
              <a:buChar char=""/>
              <a:defRPr kern="1200"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indent="-228600" latinLnBrk="0" marL="11430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charset="2" typeface="Wingdings 3"/>
              <a:buChar char=""/>
              <a:defRPr kern="1200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indent="-228600" latinLnBrk="0" marL="16002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charset="2" typeface="Wingdings 3"/>
              <a:buChar char=""/>
              <a:defRPr kern="1200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indent="-228600" latinLnBrk="0" marL="20574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charset="2" typeface="Wingdings 3"/>
              <a:buChar char=""/>
              <a:defRPr kern="1200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indent="-228600" latinLnBrk="0" marL="25146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charset="2" typeface="Wingdings 3"/>
              <a:buChar char=""/>
              <a:defRPr kern="1200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indent="-228600" latinLnBrk="0" marL="29718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charset="2" typeface="Wingdings 3"/>
              <a:buChar char=""/>
              <a:defRPr kern="1200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indent="-228600" latinLnBrk="0" marL="34290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charset="2" typeface="Wingdings 3"/>
              <a:buChar char=""/>
              <a:defRPr kern="1200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indent="-228600" latinLnBrk="0" marL="38862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charset="2" typeface="Wingdings 3"/>
              <a:buChar char=""/>
              <a:defRPr kern="1200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buFont charset="2" typeface="Wingdings 3"/>
              <a:buNone/>
            </a:pPr>
            <a:r>
              <a:rPr b="1" dirty="0" lang="ru-RU" smtClean="0" sz="3600"/>
              <a:t>Овладение перспективным направлением здоровьесбережения - музыкотерапией</a:t>
            </a:r>
            <a:endParaRPr b="1" dirty="0" lang="ru-RU" sz="3600"/>
          </a:p>
        </p:txBody>
      </p:sp>
      <p:pic>
        <p:nvPicPr>
          <p:cNvPr descr="http://music-study.ru/wp-content/uploads/2015/01/notyi-na-stane.jpg" id="6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81"/>
          <a:stretch/>
        </p:blipFill>
        <p:spPr bwMode="auto">
          <a:xfrm>
            <a:off x="2490177" y="2602523"/>
            <a:ext cx="9443916" cy="131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42598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8463" y="354480"/>
            <a:ext cx="9324120" cy="86472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ОЗДОРОВЛЕНИЯ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4458" y="1101968"/>
            <a:ext cx="10386647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Музыка</a:t>
            </a:r>
            <a:r>
              <a:rPr lang="ru-RU" sz="3600" b="1" dirty="0" smtClean="0">
                <a:solidFill>
                  <a:schemeClr val="tx1"/>
                </a:solidFill>
              </a:rPr>
              <a:t> – эмоциональный вид искусства, который широко применяется в лечебных и реабилитационных целях</a:t>
            </a:r>
          </a:p>
        </p:txBody>
      </p:sp>
      <p:pic>
        <p:nvPicPr>
          <p:cNvPr id="2050" name="Picture 2" descr="C:\Users\Аракчеева\Desktop\Фото1\Фото0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013" y="3216520"/>
            <a:ext cx="4579815" cy="343486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ракчеева\Desktop\Фото1\SDC159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08" y="3216520"/>
            <a:ext cx="4628660" cy="347149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89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0337" y="-266944"/>
            <a:ext cx="8911687" cy="7917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ВОЗМОЖНОСТИ МУЗЫКИ В ЗДОРОВЬЕ СБЕРЕЖЕНИИ ШКОЛЬНИКОВ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472351" y="1266092"/>
            <a:ext cx="1881087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353438" y="1266092"/>
            <a:ext cx="1577956" cy="140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65519" y="1406769"/>
            <a:ext cx="58202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/>
              <a:t>МУЗЫКА  И ОРГАНИЗМ ЧЕЛОВЕКА ИМЕЮТ </a:t>
            </a:r>
            <a:r>
              <a:rPr lang="ru-RU" sz="2400" b="1" dirty="0" smtClean="0"/>
              <a:t>ОБЩУЮ «РИТМИЧЕСКУЮ </a:t>
            </a:r>
            <a:r>
              <a:rPr lang="ru-RU" sz="2400" b="1" dirty="0"/>
              <a:t>ОРГАНИЗАЦИЮ»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03644" y="1329335"/>
            <a:ext cx="48005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/>
              <a:t>МУЗЫКА СПОСОБНА ПОДСТРАИВАТЬ ПОД СЕБЯ </a:t>
            </a:r>
            <a:r>
              <a:rPr lang="ru-RU" sz="2400" b="1" dirty="0" smtClean="0"/>
              <a:t>РИТМЫ ЖИЗНЕДЕЯТЕЛЬНОСТИ ЧЕЛОВЕКА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37191" y="4816416"/>
            <a:ext cx="5452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ВЛИЯНИЕ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НА СОСТОЯНИЕ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68807" y="5628841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ДЫХАНИЯ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25799" y="5628841"/>
            <a:ext cx="2536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СЕРДЦЕБИЕНИЯ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062309" y="5613970"/>
            <a:ext cx="3715972" cy="14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/>
              <a:t> </a:t>
            </a:r>
            <a:r>
              <a:rPr lang="ru-RU" sz="2400" b="1" dirty="0" smtClean="0"/>
              <a:t>ПСИХОФИЗИЧЕСКОГО</a:t>
            </a: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 smtClean="0"/>
              <a:t>           ЗДОРОВЬЯ</a:t>
            </a:r>
            <a:endParaRPr lang="ru-RU" sz="2400" b="1" dirty="0"/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/>
              <a:t>                                                                            </a:t>
            </a:r>
          </a:p>
        </p:txBody>
      </p:sp>
      <p:sp>
        <p:nvSpPr>
          <p:cNvPr id="4" name="AutoShape 4" descr="http://im0-tub-ru.yandex.net/i?id=c39fe41cf6fb9567ee3b3de1aeeee8db&amp;n=24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Метрон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93" y="2525036"/>
            <a:ext cx="3558930" cy="222077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Прямая со стрелкой 21"/>
          <p:cNvCxnSpPr/>
          <p:nvPr/>
        </p:nvCxnSpPr>
        <p:spPr>
          <a:xfrm flipH="1">
            <a:off x="4021015" y="5401191"/>
            <a:ext cx="2209566" cy="2127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2" idx="0"/>
          </p:cNvCxnSpPr>
          <p:nvPr/>
        </p:nvCxnSpPr>
        <p:spPr>
          <a:xfrm>
            <a:off x="6230581" y="5401191"/>
            <a:ext cx="1" cy="22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230581" y="5401191"/>
            <a:ext cx="2643788" cy="22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87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9594" y="221761"/>
            <a:ext cx="8911687" cy="1498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ЗДОРОВЬЕСБЕРЕГАЮЩАЯ        МУЗЫКАЛЬНАЯ ДЕЯТЕЛЬНОСТЬ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746738"/>
            <a:ext cx="6564922" cy="4947139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РИТМОТЕРАПИЯ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ВОКАЛОТЕРАПИЯ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</a:rPr>
              <a:t>САМОВЫРАЖЕНИЕ 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ТОНИРОВАНИЕ   </a:t>
            </a:r>
            <a:r>
              <a:rPr lang="ru-RU" sz="2400" dirty="0" smtClean="0">
                <a:solidFill>
                  <a:schemeClr val="tx1"/>
                </a:solidFill>
              </a:rPr>
              <a:t>                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КИНЕЗИТЕРАПИЯ</a:t>
            </a:r>
            <a:endParaRPr lang="ru-RU" sz="2400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ДРАМАТЕРАПИЯ</a:t>
            </a:r>
          </a:p>
        </p:txBody>
      </p:sp>
      <p:pic>
        <p:nvPicPr>
          <p:cNvPr id="4098" name="Picture 2" descr="C:\Users\Аракчеева\Desktop\Фото1\SDC153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677" y="1702776"/>
            <a:ext cx="6635261" cy="497644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01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title"/>
          </p:nvPr>
        </p:nvSpPr>
        <p:spPr>
          <a:xfrm>
            <a:off x="1934308" y="411552"/>
            <a:ext cx="8911687" cy="879837"/>
          </a:xfrm>
        </p:spPr>
        <p:txBody>
          <a:bodyPr>
            <a:normAutofit/>
          </a:bodyPr>
          <a:lstStyle/>
          <a:p>
            <a:r>
              <a:rPr dirty="0" lang="ru-RU" smtClean="0" sz="4800">
                <a:solidFill>
                  <a:schemeClr val="accent6">
                    <a:lumMod val="50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               </a:t>
            </a:r>
            <a:r>
              <a:rPr b="1" dirty="0" lang="ru-RU" smtClean="0" sz="4800">
                <a:solidFill>
                  <a:schemeClr val="accent6">
                    <a:lumMod val="50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ЗДОРОВЬЕ</a:t>
            </a:r>
            <a:endParaRPr b="1" dirty="0" lang="ru-RU" sz="4800">
              <a:solidFill>
                <a:schemeClr val="accent6">
                  <a:lumMod val="50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617786" y="1249125"/>
            <a:ext cx="10053728" cy="2396752"/>
          </a:xfrm>
        </p:spPr>
        <p:txBody>
          <a:bodyPr>
            <a:normAutofit fontScale="97500"/>
          </a:bodyPr>
          <a:lstStyle/>
          <a:p>
            <a:pPr algn="ctr" indent="0" marL="0">
              <a:buNone/>
            </a:pPr>
            <a:r>
              <a:rPr b="1" dirty="0" lang="ru-RU" smtClean="0" sz="3600">
                <a:solidFill>
                  <a:schemeClr val="tx1"/>
                </a:solidFill>
              </a:rPr>
              <a:t>«состояние полного </a:t>
            </a:r>
            <a:r>
              <a:rPr b="1" dirty="0" lang="ru-RU" smtClean="0" sz="3600">
                <a:solidFill>
                  <a:srgbClr val="C00000"/>
                </a:solidFill>
              </a:rPr>
              <a:t>физического</a:t>
            </a:r>
            <a:r>
              <a:rPr b="1" dirty="0" lang="ru-RU" smtClean="0" sz="3600">
                <a:solidFill>
                  <a:schemeClr val="tx1"/>
                </a:solidFill>
              </a:rPr>
              <a:t>, </a:t>
            </a:r>
            <a:r>
              <a:rPr b="1" dirty="0" lang="ru-RU" smtClean="0" sz="3600">
                <a:solidFill>
                  <a:srgbClr val="C00000"/>
                </a:solidFill>
              </a:rPr>
              <a:t>психического </a:t>
            </a:r>
            <a:r>
              <a:rPr b="1" dirty="0" lang="ru-RU" smtClean="0" sz="3600">
                <a:solidFill>
                  <a:schemeClr val="tx1"/>
                </a:solidFill>
              </a:rPr>
              <a:t> </a:t>
            </a:r>
            <a:r>
              <a:rPr b="1" dirty="0" lang="ru-RU" smtClean="0" sz="3600">
                <a:solidFill>
                  <a:srgbClr val="C00000"/>
                </a:solidFill>
              </a:rPr>
              <a:t>и  социального </a:t>
            </a:r>
            <a:r>
              <a:rPr b="1" dirty="0" lang="ru-RU" smtClean="0" sz="3600">
                <a:solidFill>
                  <a:schemeClr val="tx1"/>
                </a:solidFill>
              </a:rPr>
              <a:t>благополучия, а не только отсутствие   болезней»                </a:t>
            </a:r>
            <a:endParaRPr b="1" dirty="0" lang="ru-RU" sz="3600">
              <a:solidFill>
                <a:schemeClr val="tx1"/>
              </a:solidFill>
            </a:endParaRPr>
          </a:p>
        </p:txBody>
      </p:sp>
      <p:pic>
        <p:nvPicPr>
          <p:cNvPr descr="C:\Users\Аракчеева\Desktop\Я талантлив!\IMG_20150904_093927.jpg" id="1026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" r="-16"/>
          <a:stretch/>
        </p:blipFill>
        <p:spPr bwMode="auto">
          <a:xfrm>
            <a:off x="2332893" y="3288321"/>
            <a:ext cx="2883722" cy="329418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C:\Users\Аракчеева\Desktop\Я талантлив!\IMG_20150904_093933.jpg" id="2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" r="-4"/>
          <a:stretch/>
        </p:blipFill>
        <p:spPr bwMode="auto">
          <a:xfrm>
            <a:off x="8180510" y="3171090"/>
            <a:ext cx="3097090" cy="332573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33889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83" y="1594338"/>
            <a:ext cx="5185347" cy="1532716"/>
          </a:xfrm>
        </p:spPr>
        <p:txBody>
          <a:bodyPr>
            <a:normAutofit/>
          </a:bodyPr>
          <a:lstStyle/>
          <a:p>
            <a:pPr indent="0" marL="0">
              <a:buNone/>
            </a:pPr>
            <a:r>
              <a:rPr b="1" dirty="0" lang="ru-RU" smtClean="0" sz="2000">
                <a:solidFill>
                  <a:srgbClr val="7030A0"/>
                </a:solidFill>
              </a:rPr>
              <a:t>2012 – 2013 – 47%</a:t>
            </a:r>
          </a:p>
          <a:p>
            <a:pPr indent="0" marL="0">
              <a:buNone/>
            </a:pPr>
            <a:r>
              <a:rPr b="1" dirty="0" lang="ru-RU" smtClean="0" sz="2000">
                <a:solidFill>
                  <a:srgbClr val="7030A0"/>
                </a:solidFill>
              </a:rPr>
              <a:t>2013 – 2014 – 54%</a:t>
            </a:r>
          </a:p>
          <a:p>
            <a:pPr indent="0" marL="0">
              <a:buNone/>
            </a:pPr>
            <a:r>
              <a:rPr b="1" dirty="0" lang="ru-RU" smtClean="0" sz="2000">
                <a:solidFill>
                  <a:srgbClr val="7030A0"/>
                </a:solidFill>
              </a:rPr>
              <a:t>2014 – 2015 – 61%</a:t>
            </a:r>
          </a:p>
          <a:p>
            <a:pPr indent="0" marL="0">
              <a:buNone/>
            </a:pPr>
            <a:endParaRPr b="1" dirty="0" lang="ru-RU" smtClean="0" sz="2000">
              <a:solidFill>
                <a:srgbClr val="7030A0"/>
              </a:solidFill>
            </a:endParaRPr>
          </a:p>
          <a:p>
            <a:pPr indent="0" marL="0">
              <a:buNone/>
            </a:pPr>
            <a:endParaRPr dirty="0" lang="ru-RU"/>
          </a:p>
        </p:txBody>
      </p:sp>
      <p:pic>
        <p:nvPicPr>
          <p:cNvPr descr="C:\Users\Аракчеева\Desktop\Фото1\SDC15924.JPG" id="7170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" r="-4"/>
          <a:stretch/>
        </p:blipFill>
        <p:spPr bwMode="auto">
          <a:xfrm>
            <a:off x="8272584" y="3766163"/>
            <a:ext cx="3835828" cy="294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C:\Users\Аракчеева\Desktop\Фото1\SDC16209.JPG" id="7171" name="Picture 3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976" y="3127054"/>
            <a:ext cx="4780855" cy="358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84740" y="424818"/>
            <a:ext cx="8911687" cy="1280890"/>
          </a:xfrm>
        </p:spPr>
        <p:txBody>
          <a:bodyPr>
            <a:normAutofit/>
          </a:bodyPr>
          <a:lstStyle/>
          <a:p>
            <a:r>
              <a:rPr b="1" dirty="0" lang="ru-RU" smtClean="0" sz="4800">
                <a:solidFill>
                  <a:schemeClr val="accent6">
                    <a:lumMod val="50000"/>
                  </a:schemeClr>
                </a:solidFill>
              </a:rPr>
              <a:t>Результаты</a:t>
            </a:r>
            <a:endParaRPr b="1" dirty="0" lang="ru-RU" sz="480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descr="C:\Users\Аракчеева\Desktop\НАГРАДЫ грамоты сертификаты\2014-2015\20141210_150432.jpg" id="7172" name="Picture 4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8"/>
          <a:stretch/>
        </p:blipFill>
        <p:spPr bwMode="auto">
          <a:xfrm>
            <a:off x="6187818" y="3762911"/>
            <a:ext cx="2001819" cy="2949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C:\Users\Аракчеева\Desktop\НАГРАДЫ грамоты сертификаты\2014-2015\Вокальная группа.jpeg" id="7173" name="Picture 5"/>
          <p:cNvPicPr>
            <a:picLocks noChangeArrowheads="1"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"/>
          <a:stretch/>
        </p:blipFill>
        <p:spPr bwMode="auto">
          <a:xfrm>
            <a:off x="6789820" y="103728"/>
            <a:ext cx="2628390" cy="357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C:\Users\Аракчеева\Desktop\НАГРАДЫ грамоты сертификаты\2014-2015\Радуга здоровья\3.jpeg" id="7174" name="Picture 6"/>
          <p:cNvPicPr>
            <a:picLocks noChangeArrowheads="1"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"/>
          <a:stretch/>
        </p:blipFill>
        <p:spPr bwMode="auto">
          <a:xfrm>
            <a:off x="9503507" y="103728"/>
            <a:ext cx="2655706" cy="354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75270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957" y="1238250"/>
            <a:ext cx="7141625" cy="1333501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2015-2016 - 63%</a:t>
            </a:r>
            <a:br>
              <a:rPr lang="ru-RU" sz="2000" b="1" dirty="0" smtClean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2016-2017 – 70%</a:t>
            </a:r>
            <a:br>
              <a:rPr lang="ru-RU" sz="2000" b="1" dirty="0" smtClean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2017-2018 – 75% </a:t>
            </a:r>
            <a:endParaRPr lang="ru-RU" sz="2000" b="1" dirty="0">
              <a:solidFill>
                <a:srgbClr val="7030A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2426086"/>
            <a:ext cx="3237665" cy="4316887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841" y="2333624"/>
            <a:ext cx="4686300" cy="3514725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226" y="34431"/>
            <a:ext cx="3223956" cy="459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7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2069" y="414559"/>
            <a:ext cx="2667144" cy="1880966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b="1" dirty="0" smtClean="0">
                <a:solidFill>
                  <a:srgbClr val="7030A0"/>
                </a:solidFill>
              </a:rPr>
              <a:t>2018 – 2019 – 77%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2019 – 2020 – 65%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2020 – 2021 – 78%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2021 – 2022 – 80%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/>
            </a:r>
            <a:br>
              <a:rPr lang="ru-RU" sz="2000" b="1" dirty="0" smtClean="0">
                <a:solidFill>
                  <a:srgbClr val="7030A0"/>
                </a:solidFill>
              </a:rPr>
            </a:br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814" y="1247"/>
            <a:ext cx="3388167" cy="25411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163" y="2722289"/>
            <a:ext cx="3019468" cy="4025957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213" y="2722289"/>
            <a:ext cx="3001012" cy="424546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17" y="2687165"/>
            <a:ext cx="3128127" cy="417083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3590"/>
            <a:ext cx="1681800" cy="239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3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568</TotalTime>
  <Words>181</Words>
  <Application>Microsoft Office PowerPoint</Application>
  <PresentationFormat>Широкоэкранный</PresentationFormat>
  <Paragraphs>66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Century Gothic</vt:lpstr>
      <vt:lpstr>Times New Roman</vt:lpstr>
      <vt:lpstr>Wingdings</vt:lpstr>
      <vt:lpstr>Wingdings 3</vt:lpstr>
      <vt:lpstr>Легкий дым</vt:lpstr>
      <vt:lpstr>МОУ санаторная школа – интернат № 6 </vt:lpstr>
      <vt:lpstr>Задача:</vt:lpstr>
      <vt:lpstr>СРЕДСТВО ОЗДОРОВЛЕНИЯ</vt:lpstr>
      <vt:lpstr> ВОЗМОЖНОСТИ МУЗЫКИ В ЗДОРОВЬЕ СБЕРЕЖЕНИИ ШКОЛЬНИКОВ</vt:lpstr>
      <vt:lpstr> ЗДОРОВЬЕСБЕРЕГАЮЩАЯ        МУЗЫКАЛЬНАЯ ДЕЯТЕЛЬНОСТЬ</vt:lpstr>
      <vt:lpstr>                ЗДОРОВЬЕ</vt:lpstr>
      <vt:lpstr>Результаты</vt:lpstr>
      <vt:lpstr>2015-2016 - 63% 2016-2017 – 70% 2017-2018 – 75% </vt:lpstr>
      <vt:lpstr>2018 – 2019 – 77% 2019 – 2020 – 65% 2020 – 2021 – 78% 2021 – 2022 – 80%  </vt:lpstr>
      <vt:lpstr>Майская жара</vt:lpstr>
      <vt:lpstr>2016 – 2017 учебный год «Песни из детских мультфильмов» 2017 – 2018 учебный год «Поем о весне» 2018 – 2019 учебный год «Песни из советских кинофильмов» 2020 – 2021 учебный год «Спорт» 2021 – 2022 учебный год «Дети – цветы жизни»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музыки в здоровье сбережении     школьников</dc:title>
  <dc:creator>user</dc:creator>
  <cp:lastModifiedBy>user</cp:lastModifiedBy>
  <cp:revision>46</cp:revision>
  <cp:lastPrinted>2015-09-16T13:24:59Z</cp:lastPrinted>
  <dcterms:created xsi:type="dcterms:W3CDTF">2015-09-15T13:15:25Z</dcterms:created>
  <dcterms:modified xsi:type="dcterms:W3CDTF">2022-03-29T07:36:33Z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601507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