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84" r:id="rId4"/>
    <p:sldId id="294" r:id="rId5"/>
    <p:sldId id="264" r:id="rId6"/>
    <p:sldId id="260" r:id="rId7"/>
    <p:sldId id="289" r:id="rId8"/>
    <p:sldId id="286" r:id="rId9"/>
    <p:sldId id="291" r:id="rId10"/>
    <p:sldId id="309" r:id="rId11"/>
    <p:sldId id="310" r:id="rId12"/>
    <p:sldId id="293" r:id="rId13"/>
    <p:sldId id="265" r:id="rId14"/>
    <p:sldId id="292" r:id="rId15"/>
    <p:sldId id="287" r:id="rId16"/>
    <p:sldId id="276" r:id="rId17"/>
    <p:sldId id="280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82" r:id="rId27"/>
    <p:sldId id="297" r:id="rId28"/>
    <p:sldId id="298" r:id="rId29"/>
    <p:sldId id="296" r:id="rId30"/>
    <p:sldId id="295" r:id="rId31"/>
    <p:sldId id="262" r:id="rId32"/>
    <p:sldId id="299" r:id="rId33"/>
    <p:sldId id="300" r:id="rId34"/>
    <p:sldId id="306" r:id="rId35"/>
    <p:sldId id="307" r:id="rId36"/>
    <p:sldId id="303" r:id="rId37"/>
    <p:sldId id="301" r:id="rId38"/>
    <p:sldId id="302" r:id="rId39"/>
    <p:sldId id="304" r:id="rId40"/>
    <p:sldId id="305" r:id="rId41"/>
    <p:sldId id="308" r:id="rId42"/>
    <p:sldId id="28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81" d="100"/>
          <a:sy n="81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DCB38-610B-425D-9675-0FB65BD37B3D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7E73-AF96-4A7D-922F-DAAE06B9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родословная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Семьи Уточкиных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Романово-Борисоглебский уезд, </a:t>
            </a:r>
            <a:r>
              <a:rPr lang="ru-RU" dirty="0" err="1" smtClean="0">
                <a:solidFill>
                  <a:schemeClr val="tx1"/>
                </a:solidFill>
              </a:rPr>
              <a:t>Малаховская</a:t>
            </a:r>
            <a:r>
              <a:rPr lang="ru-RU" dirty="0" smtClean="0">
                <a:solidFill>
                  <a:schemeClr val="tx1"/>
                </a:solidFill>
              </a:rPr>
              <a:t> Волость, с. Устье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99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292"/>
          <p:cNvSpPr>
            <a:spLocks noChangeArrowheads="1"/>
          </p:cNvSpPr>
          <p:nvPr/>
        </p:nvSpPr>
        <p:spPr bwMode="auto">
          <a:xfrm>
            <a:off x="3722286" y="186079"/>
            <a:ext cx="309447" cy="506617"/>
          </a:xfrm>
          <a:prstGeom prst="downArrow">
            <a:avLst>
              <a:gd name="adj1" fmla="val 50000"/>
              <a:gd name="adj2" fmla="val 50025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2924022" y="764704"/>
            <a:ext cx="2075761" cy="230832"/>
          </a:xfrm>
          <a:prstGeom prst="rect">
            <a:avLst/>
          </a:prstGeom>
          <a:solidFill>
            <a:srgbClr val="3516E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Первов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Владимирович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924022" y="1052736"/>
            <a:ext cx="2074391" cy="369332"/>
          </a:xfrm>
          <a:prstGeom prst="rect">
            <a:avLst/>
          </a:prstGeom>
          <a:solidFill>
            <a:srgbClr val="3516E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Первов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Артемий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Владимирович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Агафонова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295"/>
          <p:cNvSpPr>
            <a:spLocks noChangeArrowheads="1"/>
          </p:cNvSpPr>
          <p:nvPr/>
        </p:nvSpPr>
        <p:spPr bwMode="auto">
          <a:xfrm>
            <a:off x="3797594" y="1482223"/>
            <a:ext cx="234139" cy="506617"/>
          </a:xfrm>
          <a:prstGeom prst="downArrow">
            <a:avLst>
              <a:gd name="adj1" fmla="val 50000"/>
              <a:gd name="adj2" fmla="val 50047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2858299" y="2090025"/>
            <a:ext cx="2356454" cy="618895"/>
          </a:xfrm>
          <a:prstGeom prst="rect">
            <a:avLst/>
          </a:prstGeom>
          <a:solidFill>
            <a:srgbClr val="FF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Первов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Артемьевич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1978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Грачева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Борисовна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1979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297"/>
          <p:cNvSpPr>
            <a:spLocks noChangeArrowheads="1"/>
          </p:cNvSpPr>
          <p:nvPr/>
        </p:nvSpPr>
        <p:spPr bwMode="auto">
          <a:xfrm>
            <a:off x="4501381" y="2763876"/>
            <a:ext cx="234139" cy="375171"/>
          </a:xfrm>
          <a:prstGeom prst="downArrow">
            <a:avLst>
              <a:gd name="adj1" fmla="val 50000"/>
              <a:gd name="adj2" fmla="val 49940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293257" y="3200662"/>
            <a:ext cx="2008668" cy="230832"/>
          </a:xfrm>
          <a:prstGeom prst="rect">
            <a:avLst/>
          </a:prstGeom>
          <a:solidFill>
            <a:srgbClr val="72C09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Владислав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Владимирович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421970" y="1211814"/>
            <a:ext cx="1260000" cy="324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Александра 1901гр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302"/>
          <p:cNvSpPr>
            <a:spLocks noChangeArrowheads="1"/>
          </p:cNvSpPr>
          <p:nvPr/>
        </p:nvSpPr>
        <p:spPr bwMode="auto">
          <a:xfrm rot="5400000">
            <a:off x="1197415" y="1594549"/>
            <a:ext cx="172524" cy="197170"/>
          </a:xfrm>
          <a:prstGeom prst="downArrow">
            <a:avLst>
              <a:gd name="adj1" fmla="val 50000"/>
              <a:gd name="adj2" fmla="val 50159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1421970" y="443824"/>
            <a:ext cx="1260000" cy="324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 1911гр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1421970" y="1595809"/>
            <a:ext cx="1260000" cy="324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Вячеслав 1915-1926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1421970" y="827819"/>
            <a:ext cx="1260000" cy="324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Павел 1919-1974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1421970" y="1979805"/>
            <a:ext cx="1260000" cy="324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Феофания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1898гр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171400" y="4666128"/>
            <a:ext cx="1476000" cy="540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1906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Зайцев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Михайлович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1902-1948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171400" y="3969409"/>
            <a:ext cx="1476000" cy="540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Елена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1909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Соловьев Николай Павлович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171400" y="2575973"/>
            <a:ext cx="1476000" cy="540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Ариадна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1917-1984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Ушаков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Андреевич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1911-1977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171400" y="3272691"/>
            <a:ext cx="1476000" cy="540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1922-1946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Гусев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Папий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1917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углом вверх 318"/>
          <p:cNvSpPr>
            <a:spLocks/>
          </p:cNvSpPr>
          <p:nvPr/>
        </p:nvSpPr>
        <p:spPr bwMode="auto">
          <a:xfrm rot="10800000">
            <a:off x="745568" y="2727459"/>
            <a:ext cx="347786" cy="413509"/>
          </a:xfrm>
          <a:custGeom>
            <a:avLst/>
            <a:gdLst>
              <a:gd name="T0" fmla="*/ 0 w 402590"/>
              <a:gd name="T1" fmla="*/ 378143 h 478790"/>
              <a:gd name="T2" fmla="*/ 251619 w 402590"/>
              <a:gd name="T3" fmla="*/ 378143 h 478790"/>
              <a:gd name="T4" fmla="*/ 251619 w 402590"/>
              <a:gd name="T5" fmla="*/ 100648 h 478790"/>
              <a:gd name="T6" fmla="*/ 201295 w 402590"/>
              <a:gd name="T7" fmla="*/ 100648 h 478790"/>
              <a:gd name="T8" fmla="*/ 301943 w 402590"/>
              <a:gd name="T9" fmla="*/ 0 h 478790"/>
              <a:gd name="T10" fmla="*/ 402590 w 402590"/>
              <a:gd name="T11" fmla="*/ 100648 h 478790"/>
              <a:gd name="T12" fmla="*/ 352266 w 402590"/>
              <a:gd name="T13" fmla="*/ 100648 h 478790"/>
              <a:gd name="T14" fmla="*/ 352266 w 402590"/>
              <a:gd name="T15" fmla="*/ 478790 h 478790"/>
              <a:gd name="T16" fmla="*/ 0 w 402590"/>
              <a:gd name="T17" fmla="*/ 478790 h 478790"/>
              <a:gd name="T18" fmla="*/ 0 w 402590"/>
              <a:gd name="T19" fmla="*/ 378143 h 4787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2590" h="478790">
                <a:moveTo>
                  <a:pt x="0" y="378143"/>
                </a:moveTo>
                <a:lnTo>
                  <a:pt x="251619" y="378143"/>
                </a:lnTo>
                <a:lnTo>
                  <a:pt x="251619" y="100648"/>
                </a:lnTo>
                <a:lnTo>
                  <a:pt x="201295" y="100648"/>
                </a:lnTo>
                <a:lnTo>
                  <a:pt x="301943" y="0"/>
                </a:lnTo>
                <a:lnTo>
                  <a:pt x="402590" y="100648"/>
                </a:lnTo>
                <a:lnTo>
                  <a:pt x="352266" y="100648"/>
                </a:lnTo>
                <a:lnTo>
                  <a:pt x="352266" y="478790"/>
                </a:lnTo>
                <a:lnTo>
                  <a:pt x="0" y="478790"/>
                </a:lnTo>
                <a:lnTo>
                  <a:pt x="0" y="378143"/>
                </a:lnTo>
                <a:close/>
              </a:path>
            </a:pathLst>
          </a:custGeom>
          <a:solidFill>
            <a:srgbClr val="C000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17635" y="1798565"/>
            <a:ext cx="504000" cy="288000"/>
          </a:xfrm>
          <a:prstGeom prst="rect">
            <a:avLst/>
          </a:prstGeom>
          <a:solidFill>
            <a:srgbClr val="B2A1C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сын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17635" y="1436402"/>
            <a:ext cx="504000" cy="288000"/>
          </a:xfrm>
          <a:prstGeom prst="rect">
            <a:avLst/>
          </a:prstGeom>
          <a:solidFill>
            <a:srgbClr val="CCC0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Люся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417635" y="1074239"/>
            <a:ext cx="504000" cy="288000"/>
          </a:xfrm>
          <a:prstGeom prst="rect">
            <a:avLst/>
          </a:prstGeom>
          <a:solidFill>
            <a:srgbClr val="CCC0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07504" y="3210207"/>
            <a:ext cx="985850" cy="158694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Ушаков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Александрович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1943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г.р.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Серякова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Татьяна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Ивановна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1941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г.р.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низ 323"/>
          <p:cNvSpPr>
            <a:spLocks noChangeArrowheads="1"/>
          </p:cNvSpPr>
          <p:nvPr/>
        </p:nvSpPr>
        <p:spPr bwMode="auto">
          <a:xfrm>
            <a:off x="397782" y="4869583"/>
            <a:ext cx="234139" cy="647649"/>
          </a:xfrm>
          <a:prstGeom prst="downArrow">
            <a:avLst>
              <a:gd name="adj1" fmla="val 50000"/>
              <a:gd name="adj2" fmla="val 50084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0612" y="5598933"/>
            <a:ext cx="1670467" cy="854403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Ушакова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Юлия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Владимировна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1969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г.р.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Алтунин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Николаевич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1968-2008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 углом 304"/>
          <p:cNvSpPr>
            <a:spLocks/>
          </p:cNvSpPr>
          <p:nvPr/>
        </p:nvSpPr>
        <p:spPr bwMode="auto">
          <a:xfrm rot="5400000">
            <a:off x="2667290" y="2928929"/>
            <a:ext cx="558648" cy="406663"/>
          </a:xfrm>
          <a:custGeom>
            <a:avLst/>
            <a:gdLst>
              <a:gd name="T0" fmla="*/ 0 w 646767"/>
              <a:gd name="T1" fmla="*/ 471992 h 471992"/>
              <a:gd name="T2" fmla="*/ 0 w 646767"/>
              <a:gd name="T3" fmla="*/ 265496 h 471992"/>
              <a:gd name="T4" fmla="*/ 206497 w 646767"/>
              <a:gd name="T5" fmla="*/ 58999 h 471992"/>
              <a:gd name="T6" fmla="*/ 528769 w 646767"/>
              <a:gd name="T7" fmla="*/ 58999 h 471992"/>
              <a:gd name="T8" fmla="*/ 528769 w 646767"/>
              <a:gd name="T9" fmla="*/ 0 h 471992"/>
              <a:gd name="T10" fmla="*/ 646767 w 646767"/>
              <a:gd name="T11" fmla="*/ 117998 h 471992"/>
              <a:gd name="T12" fmla="*/ 528769 w 646767"/>
              <a:gd name="T13" fmla="*/ 235996 h 471992"/>
              <a:gd name="T14" fmla="*/ 528769 w 646767"/>
              <a:gd name="T15" fmla="*/ 176997 h 471992"/>
              <a:gd name="T16" fmla="*/ 206497 w 646767"/>
              <a:gd name="T17" fmla="*/ 176997 h 471992"/>
              <a:gd name="T18" fmla="*/ 117998 w 646767"/>
              <a:gd name="T19" fmla="*/ 265496 h 471992"/>
              <a:gd name="T20" fmla="*/ 117998 w 646767"/>
              <a:gd name="T21" fmla="*/ 471992 h 471992"/>
              <a:gd name="T22" fmla="*/ 0 w 646767"/>
              <a:gd name="T23" fmla="*/ 471992 h 4719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6767" h="471992">
                <a:moveTo>
                  <a:pt x="0" y="471992"/>
                </a:moveTo>
                <a:lnTo>
                  <a:pt x="0" y="265496"/>
                </a:lnTo>
                <a:cubicBezTo>
                  <a:pt x="0" y="151451"/>
                  <a:pt x="92452" y="58999"/>
                  <a:pt x="206497" y="58999"/>
                </a:cubicBezTo>
                <a:lnTo>
                  <a:pt x="528769" y="58999"/>
                </a:lnTo>
                <a:lnTo>
                  <a:pt x="528769" y="0"/>
                </a:lnTo>
                <a:lnTo>
                  <a:pt x="646767" y="117998"/>
                </a:lnTo>
                <a:lnTo>
                  <a:pt x="528769" y="235996"/>
                </a:lnTo>
                <a:lnTo>
                  <a:pt x="528769" y="176997"/>
                </a:lnTo>
                <a:lnTo>
                  <a:pt x="206497" y="176997"/>
                </a:lnTo>
                <a:cubicBezTo>
                  <a:pt x="157620" y="176997"/>
                  <a:pt x="117998" y="216619"/>
                  <a:pt x="117998" y="265496"/>
                </a:cubicBezTo>
                <a:lnTo>
                  <a:pt x="117998" y="471992"/>
                </a:lnTo>
                <a:lnTo>
                  <a:pt x="0" y="471992"/>
                </a:lnTo>
                <a:close/>
              </a:path>
            </a:pathLst>
          </a:custGeom>
          <a:solidFill>
            <a:srgbClr val="C000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858299" y="3558033"/>
            <a:ext cx="1295297" cy="369332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Гусев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Олег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Папиевич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1946-2005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низ 316"/>
          <p:cNvSpPr>
            <a:spLocks noChangeArrowheads="1"/>
          </p:cNvSpPr>
          <p:nvPr/>
        </p:nvSpPr>
        <p:spPr bwMode="auto">
          <a:xfrm rot="16200000">
            <a:off x="4333650" y="3649087"/>
            <a:ext cx="178001" cy="401186"/>
          </a:xfrm>
          <a:prstGeom prst="downArrow">
            <a:avLst>
              <a:gd name="adj1" fmla="val 50000"/>
              <a:gd name="adj2" fmla="val 49793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678012" y="3686741"/>
            <a:ext cx="535372" cy="24372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дочь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327"/>
          <p:cNvSpPr>
            <a:spLocks noChangeArrowheads="1"/>
          </p:cNvSpPr>
          <p:nvPr/>
        </p:nvSpPr>
        <p:spPr bwMode="auto">
          <a:xfrm rot="19076648">
            <a:off x="2889791" y="4130373"/>
            <a:ext cx="156093" cy="572341"/>
          </a:xfrm>
          <a:prstGeom prst="downArrow">
            <a:avLst>
              <a:gd name="adj1" fmla="val 50000"/>
              <a:gd name="adj2" fmla="val 50111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223884" y="4234435"/>
            <a:ext cx="1681421" cy="701049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Соловьёв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Юрий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Николаевич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1927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низ 330"/>
          <p:cNvSpPr>
            <a:spLocks noChangeArrowheads="1"/>
          </p:cNvSpPr>
          <p:nvPr/>
        </p:nvSpPr>
        <p:spPr bwMode="auto">
          <a:xfrm rot="16200000">
            <a:off x="5136705" y="4345344"/>
            <a:ext cx="232770" cy="509356"/>
          </a:xfrm>
          <a:prstGeom prst="downArrow">
            <a:avLst>
              <a:gd name="adj1" fmla="val 50000"/>
              <a:gd name="adj2" fmla="val 50137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544739" y="4328913"/>
            <a:ext cx="1699221" cy="498402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Соловьёва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Наталья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Юрьевна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Мурашов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трелка вправо 332"/>
          <p:cNvSpPr>
            <a:spLocks noChangeArrowheads="1"/>
          </p:cNvSpPr>
          <p:nvPr/>
        </p:nvSpPr>
        <p:spPr bwMode="auto">
          <a:xfrm rot="1637889">
            <a:off x="7271344" y="4608237"/>
            <a:ext cx="479232" cy="239616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782069" y="4746529"/>
            <a:ext cx="1192604" cy="2308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Мурашова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782069" y="5165515"/>
            <a:ext cx="1192604" cy="2308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Мурашов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Василий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трелка вверх 336"/>
          <p:cNvSpPr>
            <a:spLocks noChangeArrowheads="1"/>
          </p:cNvSpPr>
          <p:nvPr/>
        </p:nvSpPr>
        <p:spPr bwMode="auto">
          <a:xfrm rot="14428534">
            <a:off x="7377460" y="4897830"/>
            <a:ext cx="182108" cy="402555"/>
          </a:xfrm>
          <a:prstGeom prst="upArrow">
            <a:avLst>
              <a:gd name="adj1" fmla="val 50000"/>
              <a:gd name="adj2" fmla="val 50136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38" name="Стрелка вниз 337"/>
          <p:cNvSpPr>
            <a:spLocks noChangeArrowheads="1"/>
          </p:cNvSpPr>
          <p:nvPr/>
        </p:nvSpPr>
        <p:spPr bwMode="auto">
          <a:xfrm rot="3973393">
            <a:off x="7403475" y="5327770"/>
            <a:ext cx="202647" cy="458693"/>
          </a:xfrm>
          <a:prstGeom prst="downArrow">
            <a:avLst>
              <a:gd name="adj1" fmla="val 50000"/>
              <a:gd name="adj2" fmla="val 50133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6693526" y="5075000"/>
            <a:ext cx="468000" cy="2880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6693526" y="5517264"/>
            <a:ext cx="468000" cy="28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трелка вниз 340"/>
          <p:cNvSpPr>
            <a:spLocks noChangeArrowheads="1"/>
          </p:cNvSpPr>
          <p:nvPr/>
        </p:nvSpPr>
        <p:spPr bwMode="auto">
          <a:xfrm rot="20351218">
            <a:off x="2302389" y="5206592"/>
            <a:ext cx="242354" cy="595618"/>
          </a:xfrm>
          <a:prstGeom prst="downArrow">
            <a:avLst>
              <a:gd name="adj1" fmla="val 50000"/>
              <a:gd name="adj2" fmla="val 50086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90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09968" y="758915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900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6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88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325"/>
          <p:cNvSpPr>
            <a:spLocks noChangeArrowheads="1"/>
          </p:cNvSpPr>
          <p:nvPr/>
        </p:nvSpPr>
        <p:spPr bwMode="auto">
          <a:xfrm>
            <a:off x="803895" y="512415"/>
            <a:ext cx="239713" cy="468313"/>
          </a:xfrm>
          <a:prstGeom prst="downArrow">
            <a:avLst>
              <a:gd name="adj1" fmla="val 50000"/>
              <a:gd name="adj2" fmla="val 49981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27422" y="1217191"/>
            <a:ext cx="149225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Алтунин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Игорь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Николаевич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1999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783209" y="2308547"/>
            <a:ext cx="2449512" cy="674688"/>
          </a:xfrm>
          <a:prstGeom prst="rect">
            <a:avLst/>
          </a:pr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Аглаида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1936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Бекенёв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Вячеслав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Иванович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1933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783209" y="3208585"/>
            <a:ext cx="2525713" cy="652463"/>
          </a:xfrm>
          <a:prstGeom prst="rect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Борис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1926-1972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Вялова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Фаина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Александровна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1929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783209" y="476728"/>
            <a:ext cx="2644775" cy="504000"/>
          </a:xfrm>
          <a:prstGeom prst="rect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1932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Ходаковский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Пётр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Григорьевич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1929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83209" y="1354981"/>
            <a:ext cx="1420639" cy="773113"/>
          </a:xfrm>
          <a:prstGeom prst="rect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Зинаида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1937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Капитонов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Васильевич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345"/>
          <p:cNvSpPr>
            <a:spLocks noChangeArrowheads="1"/>
          </p:cNvSpPr>
          <p:nvPr/>
        </p:nvSpPr>
        <p:spPr bwMode="auto">
          <a:xfrm rot="-5400000">
            <a:off x="4718645" y="407293"/>
            <a:ext cx="258763" cy="600075"/>
          </a:xfrm>
          <a:prstGeom prst="downArrow">
            <a:avLst>
              <a:gd name="adj1" fmla="val 50000"/>
              <a:gd name="adj2" fmla="val 50020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88632" y="476728"/>
            <a:ext cx="1371600" cy="5040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1950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Игорь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1984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347"/>
          <p:cNvSpPr>
            <a:spLocks noChangeArrowheads="1"/>
          </p:cNvSpPr>
          <p:nvPr/>
        </p:nvSpPr>
        <p:spPr bwMode="auto">
          <a:xfrm rot="-156332">
            <a:off x="4552776" y="2527622"/>
            <a:ext cx="544513" cy="277813"/>
          </a:xfrm>
          <a:prstGeom prst="rightArrow">
            <a:avLst>
              <a:gd name="adj1" fmla="val 50000"/>
              <a:gd name="adj2" fmla="val 49971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206826" y="2462535"/>
            <a:ext cx="1371600" cy="60642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1959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349"/>
          <p:cNvSpPr>
            <a:spLocks noChangeArrowheads="1"/>
          </p:cNvSpPr>
          <p:nvPr/>
        </p:nvSpPr>
        <p:spPr bwMode="auto">
          <a:xfrm>
            <a:off x="6673676" y="2556197"/>
            <a:ext cx="620713" cy="266700"/>
          </a:xfrm>
          <a:prstGeom prst="rightArrow">
            <a:avLst>
              <a:gd name="adj1" fmla="val 50000"/>
              <a:gd name="adj2" fmla="val 50146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411864" y="2524447"/>
            <a:ext cx="544512" cy="3032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351"/>
          <p:cNvSpPr>
            <a:spLocks noChangeArrowheads="1"/>
          </p:cNvSpPr>
          <p:nvPr/>
        </p:nvSpPr>
        <p:spPr bwMode="auto">
          <a:xfrm>
            <a:off x="4572893" y="3409152"/>
            <a:ext cx="552450" cy="282575"/>
          </a:xfrm>
          <a:prstGeom prst="rightArrow">
            <a:avLst>
              <a:gd name="adj1" fmla="val 50000"/>
              <a:gd name="adj2" fmla="val 49854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5176143" y="4222249"/>
            <a:ext cx="2078037" cy="430887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1952-2005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Заводчиков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Фёдорович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79318" y="3156322"/>
            <a:ext cx="1611312" cy="92075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1955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Малышева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Людмила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Михайловна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1955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354"/>
          <p:cNvSpPr>
            <a:spLocks noChangeArrowheads="1"/>
          </p:cNvSpPr>
          <p:nvPr/>
        </p:nvSpPr>
        <p:spPr bwMode="auto">
          <a:xfrm>
            <a:off x="3578299" y="1450231"/>
            <a:ext cx="381000" cy="212725"/>
          </a:xfrm>
          <a:prstGeom prst="rightArrow">
            <a:avLst>
              <a:gd name="adj1" fmla="val 50000"/>
              <a:gd name="adj2" fmla="val 49925"/>
            </a:avLst>
          </a:prstGeom>
          <a:solidFill>
            <a:srgbClr val="99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45011" y="1354981"/>
            <a:ext cx="1317625" cy="777875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Татьяна Юрьевна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Балашов Николай Алексеевич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356"/>
          <p:cNvSpPr>
            <a:spLocks noChangeArrowheads="1"/>
          </p:cNvSpPr>
          <p:nvPr/>
        </p:nvSpPr>
        <p:spPr bwMode="auto">
          <a:xfrm>
            <a:off x="5373761" y="1374031"/>
            <a:ext cx="522288" cy="288925"/>
          </a:xfrm>
          <a:prstGeom prst="rightArrow">
            <a:avLst>
              <a:gd name="adj1" fmla="val 50000"/>
              <a:gd name="adj2" fmla="val 49912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984949" y="1354981"/>
            <a:ext cx="1044575" cy="5651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Кирилл Николаевич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131124" y="1354981"/>
            <a:ext cx="1257300" cy="3095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359"/>
          <p:cNvSpPr>
            <a:spLocks noChangeArrowheads="1"/>
          </p:cNvSpPr>
          <p:nvPr/>
        </p:nvSpPr>
        <p:spPr bwMode="auto">
          <a:xfrm>
            <a:off x="6939855" y="3439219"/>
            <a:ext cx="614363" cy="277813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638355" y="3428999"/>
            <a:ext cx="1404000" cy="324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Дмитрий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1978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38355" y="3861047"/>
            <a:ext cx="1404000" cy="324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Юрий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1985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362"/>
          <p:cNvSpPr>
            <a:spLocks noChangeArrowheads="1"/>
          </p:cNvSpPr>
          <p:nvPr/>
        </p:nvSpPr>
        <p:spPr bwMode="auto">
          <a:xfrm rot="5400000">
            <a:off x="6012631" y="4869631"/>
            <a:ext cx="481012" cy="238125"/>
          </a:xfrm>
          <a:prstGeom prst="rightArrow">
            <a:avLst>
              <a:gd name="adj1" fmla="val 50000"/>
              <a:gd name="adj2" fmla="val 49929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535017" y="5337280"/>
            <a:ext cx="1836000" cy="6120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Светлана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Юрьевна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1978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Скворцов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Владимирович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1978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535017" y="6011118"/>
            <a:ext cx="1836000" cy="6120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Юрьевна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1985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Копен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Кимерман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1985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лево 365"/>
          <p:cNvSpPr>
            <a:spLocks noChangeArrowheads="1"/>
          </p:cNvSpPr>
          <p:nvPr/>
        </p:nvSpPr>
        <p:spPr bwMode="auto">
          <a:xfrm>
            <a:off x="4689673" y="5599459"/>
            <a:ext cx="696913" cy="277813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655292" y="5469855"/>
            <a:ext cx="1944000" cy="432000"/>
          </a:xfrm>
          <a:prstGeom prst="rect">
            <a:avLst/>
          </a:prstGeom>
          <a:solidFill>
            <a:srgbClr val="FF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Скворцова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Евгеньевна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2002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655292" y="6071766"/>
            <a:ext cx="1944000" cy="432000"/>
          </a:xfrm>
          <a:prstGeom prst="rect">
            <a:avLst/>
          </a:prstGeom>
          <a:solidFill>
            <a:srgbClr val="FF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Фёдор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Евгеньевич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2012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право 368"/>
          <p:cNvSpPr>
            <a:spLocks noChangeArrowheads="1"/>
          </p:cNvSpPr>
          <p:nvPr/>
        </p:nvSpPr>
        <p:spPr bwMode="auto">
          <a:xfrm>
            <a:off x="7477323" y="6303218"/>
            <a:ext cx="522288" cy="196850"/>
          </a:xfrm>
          <a:prstGeom prst="rightArrow">
            <a:avLst>
              <a:gd name="adj1" fmla="val 50000"/>
              <a:gd name="adj2" fmla="val 49773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8115498" y="6212731"/>
            <a:ext cx="488950" cy="309562"/>
          </a:xfrm>
          <a:prstGeom prst="rect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дочь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63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098159" cy="61926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Мне известно от своих родственников , что мои предки происходят из старого купеческого рода - именитых купцов староверов. Родовому дому сейчас около 400 лет . Его строил купец  Уточкин  Павел для своих домочадцев , где и родились его три сына : 1786 г.р. , </a:t>
            </a:r>
            <a:r>
              <a:rPr lang="ru-RU" sz="1600" dirty="0" err="1" smtClean="0">
                <a:solidFill>
                  <a:schemeClr val="tx1"/>
                </a:solidFill>
              </a:rPr>
              <a:t>Сысоя</a:t>
            </a:r>
            <a:r>
              <a:rPr lang="ru-RU" sz="1600" dirty="0" smtClean="0">
                <a:solidFill>
                  <a:schemeClr val="tx1"/>
                </a:solidFill>
              </a:rPr>
              <a:t>  1791  г.р.  и Феофана1807   г.р.Братья выросли,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женились и разъехались по разным </a:t>
            </a:r>
            <a:r>
              <a:rPr lang="ru-RU" sz="1600" dirty="0" err="1" smtClean="0">
                <a:solidFill>
                  <a:schemeClr val="tx1"/>
                </a:solidFill>
              </a:rPr>
              <a:t>сторонам.Старший</a:t>
            </a:r>
            <a:r>
              <a:rPr lang="ru-RU" sz="1600" dirty="0" smtClean="0">
                <a:solidFill>
                  <a:schemeClr val="tx1"/>
                </a:solidFill>
              </a:rPr>
              <a:t> Пётр остался в родительском </a:t>
            </a:r>
            <a:r>
              <a:rPr lang="ru-RU" sz="1600" dirty="0" err="1" smtClean="0">
                <a:solidFill>
                  <a:schemeClr val="tx1"/>
                </a:solidFill>
              </a:rPr>
              <a:t>доме,средний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Сысой</a:t>
            </a:r>
            <a:r>
              <a:rPr lang="ru-RU" sz="1600" dirty="0" smtClean="0">
                <a:solidFill>
                  <a:schemeClr val="tx1"/>
                </a:solidFill>
              </a:rPr>
              <a:t> в этом же селе обзавёлся своим </a:t>
            </a:r>
            <a:r>
              <a:rPr lang="ru-RU" sz="1600" dirty="0" err="1" smtClean="0">
                <a:solidFill>
                  <a:schemeClr val="tx1"/>
                </a:solidFill>
              </a:rPr>
              <a:t>двором,а</a:t>
            </a:r>
            <a:r>
              <a:rPr lang="ru-RU" sz="1600" dirty="0" smtClean="0">
                <a:solidFill>
                  <a:schemeClr val="tx1"/>
                </a:solidFill>
              </a:rPr>
              <a:t> Феофан уехал в Москву.(о нём нам ничего не известно)Моя ветка происходит по линии Петра </a:t>
            </a:r>
            <a:r>
              <a:rPr lang="ru-RU" sz="1600" dirty="0" err="1" smtClean="0">
                <a:solidFill>
                  <a:schemeClr val="tx1"/>
                </a:solidFill>
              </a:rPr>
              <a:t>Павловича-старшего</a:t>
            </a:r>
            <a:r>
              <a:rPr lang="ru-RU" sz="1600" dirty="0" smtClean="0">
                <a:solidFill>
                  <a:schemeClr val="tx1"/>
                </a:solidFill>
              </a:rPr>
              <a:t> из </a:t>
            </a:r>
            <a:r>
              <a:rPr lang="ru-RU" sz="1600" dirty="0" err="1" smtClean="0">
                <a:solidFill>
                  <a:schemeClr val="tx1"/>
                </a:solidFill>
              </a:rPr>
              <a:t>сыновей.Внук</a:t>
            </a:r>
            <a:r>
              <a:rPr lang="ru-RU" sz="1600" dirty="0" smtClean="0">
                <a:solidFill>
                  <a:schemeClr val="tx1"/>
                </a:solidFill>
              </a:rPr>
              <a:t> Петра Павловича Николай </a:t>
            </a:r>
            <a:r>
              <a:rPr lang="ru-RU" sz="1600" dirty="0" err="1" smtClean="0">
                <a:solidFill>
                  <a:schemeClr val="tx1"/>
                </a:solidFill>
              </a:rPr>
              <a:t>павлович</a:t>
            </a:r>
            <a:r>
              <a:rPr lang="ru-RU" sz="1600" dirty="0" smtClean="0">
                <a:solidFill>
                  <a:schemeClr val="tx1"/>
                </a:solidFill>
              </a:rPr>
              <a:t> 1865г.р. намного преумножил хозяйство своего </a:t>
            </a:r>
            <a:r>
              <a:rPr lang="ru-RU" sz="1600" dirty="0" err="1" smtClean="0">
                <a:solidFill>
                  <a:schemeClr val="tx1"/>
                </a:solidFill>
              </a:rPr>
              <a:t>деда.При</a:t>
            </a:r>
            <a:r>
              <a:rPr lang="ru-RU" sz="1600" dirty="0" smtClean="0">
                <a:solidFill>
                  <a:schemeClr val="tx1"/>
                </a:solidFill>
              </a:rPr>
              <a:t> нём была расширена конюшня на 15 породистых лошадей,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построено 5 дворов .К 40 годам Николай Павлович имел 9 </a:t>
            </a:r>
            <a:r>
              <a:rPr lang="ru-RU" sz="1600" dirty="0" err="1" smtClean="0">
                <a:solidFill>
                  <a:schemeClr val="tx1"/>
                </a:solidFill>
              </a:rPr>
              <a:t>дворов,конюшню</a:t>
            </a:r>
            <a:r>
              <a:rPr lang="ru-RU" sz="1600" dirty="0" smtClean="0">
                <a:solidFill>
                  <a:schemeClr val="tx1"/>
                </a:solidFill>
              </a:rPr>
              <a:t> с породистыми </a:t>
            </a:r>
            <a:r>
              <a:rPr lang="ru-RU" sz="1600" dirty="0" err="1" smtClean="0">
                <a:solidFill>
                  <a:schemeClr val="tx1"/>
                </a:solidFill>
              </a:rPr>
              <a:t>рысаками,Маслобойный</a:t>
            </a:r>
            <a:r>
              <a:rPr lang="ru-RU" sz="1600" dirty="0" smtClean="0">
                <a:solidFill>
                  <a:schemeClr val="tx1"/>
                </a:solidFill>
              </a:rPr>
              <a:t> завод и двести гектар </a:t>
            </a:r>
            <a:r>
              <a:rPr lang="ru-RU" sz="1600" dirty="0" err="1" smtClean="0">
                <a:solidFill>
                  <a:schemeClr val="tx1"/>
                </a:solidFill>
              </a:rPr>
              <a:t>земли.Женат</a:t>
            </a:r>
            <a:r>
              <a:rPr lang="ru-RU" sz="1600" dirty="0" smtClean="0">
                <a:solidFill>
                  <a:schemeClr val="tx1"/>
                </a:solidFill>
              </a:rPr>
              <a:t> был трижды и имел четырёх детей от второй </a:t>
            </a:r>
            <a:r>
              <a:rPr lang="ru-RU" sz="1600" dirty="0" err="1" smtClean="0">
                <a:solidFill>
                  <a:schemeClr val="tx1"/>
                </a:solidFill>
              </a:rPr>
              <a:t>жены.Первая</a:t>
            </a:r>
            <a:r>
              <a:rPr lang="ru-RU" sz="1600" dirty="0" smtClean="0">
                <a:solidFill>
                  <a:schemeClr val="tx1"/>
                </a:solidFill>
              </a:rPr>
              <a:t> Александра умерла от болезни через год после свадьбы в возрасте 23 </a:t>
            </a:r>
            <a:r>
              <a:rPr lang="ru-RU" sz="1600" dirty="0" err="1" smtClean="0">
                <a:solidFill>
                  <a:schemeClr val="tx1"/>
                </a:solidFill>
              </a:rPr>
              <a:t>годов.Вторую</a:t>
            </a:r>
            <a:r>
              <a:rPr lang="ru-RU" sz="1600" dirty="0" smtClean="0">
                <a:solidFill>
                  <a:schemeClr val="tx1"/>
                </a:solidFill>
              </a:rPr>
              <a:t> жену (по слухам)Николай Павлович запорол </a:t>
            </a:r>
            <a:r>
              <a:rPr lang="ru-RU" sz="1600" dirty="0" err="1" smtClean="0">
                <a:solidFill>
                  <a:schemeClr val="tx1"/>
                </a:solidFill>
              </a:rPr>
              <a:t>возжами,учинив</a:t>
            </a:r>
            <a:r>
              <a:rPr lang="ru-RU" sz="1600" dirty="0" smtClean="0">
                <a:solidFill>
                  <a:schemeClr val="tx1"/>
                </a:solidFill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</a:rPr>
              <a:t>прелюбодеянии.Третья</a:t>
            </a:r>
            <a:r>
              <a:rPr lang="ru-RU" sz="1600" dirty="0" smtClean="0">
                <a:solidFill>
                  <a:schemeClr val="tx1"/>
                </a:solidFill>
              </a:rPr>
              <a:t> жена Любовь Ивановна из обедневшего рода города Данилова была отдана ему в жёны в возрасте 18 </a:t>
            </a:r>
            <a:r>
              <a:rPr lang="ru-RU" sz="1600" dirty="0" err="1" smtClean="0">
                <a:solidFill>
                  <a:schemeClr val="tx1"/>
                </a:solidFill>
              </a:rPr>
              <a:t>лет.У</a:t>
            </a:r>
            <a:r>
              <a:rPr lang="ru-RU" sz="1600" dirty="0" smtClean="0">
                <a:solidFill>
                  <a:schemeClr val="tx1"/>
                </a:solidFill>
              </a:rPr>
              <a:t> них помимо четырёх детей от второго брака родились девять детей шесть девочек и 3 </a:t>
            </a:r>
            <a:r>
              <a:rPr lang="ru-RU" sz="1600" dirty="0" err="1" smtClean="0">
                <a:solidFill>
                  <a:schemeClr val="tx1"/>
                </a:solidFill>
              </a:rPr>
              <a:t>мальчика.Николай</a:t>
            </a:r>
            <a:r>
              <a:rPr lang="ru-RU" sz="1600" dirty="0" smtClean="0">
                <a:solidFill>
                  <a:schemeClr val="tx1"/>
                </a:solidFill>
              </a:rPr>
              <a:t> умер </a:t>
            </a:r>
            <a:r>
              <a:rPr lang="ru-RU" sz="1600" dirty="0" err="1" smtClean="0">
                <a:solidFill>
                  <a:schemeClr val="tx1"/>
                </a:solidFill>
              </a:rPr>
              <a:t>младенцем,Вячеслав</a:t>
            </a:r>
            <a:r>
              <a:rPr lang="ru-RU" sz="1600" dirty="0" smtClean="0">
                <a:solidFill>
                  <a:schemeClr val="tx1"/>
                </a:solidFill>
              </a:rPr>
              <a:t> в 11 лет от (припадка),Павел страдал ДЦП и умер в55 </a:t>
            </a:r>
            <a:r>
              <a:rPr lang="ru-RU" sz="1600" dirty="0" err="1" smtClean="0">
                <a:solidFill>
                  <a:schemeClr val="tx1"/>
                </a:solidFill>
              </a:rPr>
              <a:t>лет.Приёмные</a:t>
            </a:r>
            <a:r>
              <a:rPr lang="ru-RU" sz="1600" dirty="0" smtClean="0">
                <a:solidFill>
                  <a:schemeClr val="tx1"/>
                </a:solidFill>
              </a:rPr>
              <a:t> дети умерли все до 1914 </a:t>
            </a:r>
            <a:r>
              <a:rPr lang="ru-RU" sz="1600" dirty="0" err="1" smtClean="0">
                <a:solidFill>
                  <a:schemeClr val="tx1"/>
                </a:solidFill>
              </a:rPr>
              <a:t>года,предположительно</a:t>
            </a:r>
            <a:r>
              <a:rPr lang="ru-RU" sz="1600" dirty="0" smtClean="0">
                <a:solidFill>
                  <a:schemeClr val="tx1"/>
                </a:solidFill>
              </a:rPr>
              <a:t> от </a:t>
            </a:r>
            <a:r>
              <a:rPr lang="ru-RU" sz="1600" dirty="0" err="1" smtClean="0">
                <a:solidFill>
                  <a:schemeClr val="tx1"/>
                </a:solidFill>
              </a:rPr>
              <a:t>тифа.Седьмая</a:t>
            </a:r>
            <a:r>
              <a:rPr lang="ru-RU" sz="1600" dirty="0" smtClean="0">
                <a:solidFill>
                  <a:schemeClr val="tx1"/>
                </a:solidFill>
              </a:rPr>
              <a:t> из детей дочь Ариадна1917 года </a:t>
            </a:r>
            <a:r>
              <a:rPr lang="ru-RU" sz="1600" dirty="0" err="1" smtClean="0">
                <a:solidFill>
                  <a:schemeClr val="tx1"/>
                </a:solidFill>
              </a:rPr>
              <a:t>рожд.вышла</a:t>
            </a:r>
            <a:r>
              <a:rPr lang="ru-RU" sz="1600" dirty="0" smtClean="0">
                <a:solidFill>
                  <a:schemeClr val="tx1"/>
                </a:solidFill>
              </a:rPr>
              <a:t> замуж в 19 лет за Ушакова Александра Андреевича 1911 </a:t>
            </a:r>
            <a:r>
              <a:rPr lang="ru-RU" sz="1600" dirty="0" err="1" smtClean="0">
                <a:solidFill>
                  <a:schemeClr val="tx1"/>
                </a:solidFill>
              </a:rPr>
              <a:t>г.р.принадлежавшева</a:t>
            </a:r>
            <a:r>
              <a:rPr lang="ru-RU" sz="1600" dirty="0" smtClean="0">
                <a:solidFill>
                  <a:schemeClr val="tx1"/>
                </a:solidFill>
              </a:rPr>
              <a:t> к дворянскому роду .Ариадна и Александр переехали в Ярославль в 1936 </a:t>
            </a:r>
            <a:r>
              <a:rPr lang="ru-RU" sz="1600" dirty="0" err="1" smtClean="0">
                <a:solidFill>
                  <a:schemeClr val="tx1"/>
                </a:solidFill>
              </a:rPr>
              <a:t>годузакончили</a:t>
            </a:r>
            <a:r>
              <a:rPr lang="ru-RU" sz="1600" dirty="0" smtClean="0">
                <a:solidFill>
                  <a:schemeClr val="tx1"/>
                </a:solidFill>
              </a:rPr>
              <a:t> школу рабочей молодёжи и поступили </a:t>
            </a:r>
            <a:r>
              <a:rPr lang="ru-RU" sz="1600" dirty="0" err="1" smtClean="0">
                <a:solidFill>
                  <a:schemeClr val="tx1"/>
                </a:solidFill>
              </a:rPr>
              <a:t>нп</a:t>
            </a:r>
            <a:r>
              <a:rPr lang="ru-RU" sz="1600" dirty="0" smtClean="0">
                <a:solidFill>
                  <a:schemeClr val="tx1"/>
                </a:solidFill>
              </a:rPr>
              <a:t> завод. По призыву в армию Александр воевал на финской </a:t>
            </a:r>
            <a:r>
              <a:rPr lang="ru-RU" sz="1600" dirty="0" err="1" smtClean="0">
                <a:solidFill>
                  <a:schemeClr val="tx1"/>
                </a:solidFill>
              </a:rPr>
              <a:t>а,в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ВВо</a:t>
            </a:r>
            <a:r>
              <a:rPr lang="ru-RU" sz="1600" dirty="0" smtClean="0">
                <a:solidFill>
                  <a:schemeClr val="tx1"/>
                </a:solidFill>
              </a:rPr>
              <a:t> время войны 62 завод </a:t>
            </a:r>
            <a:r>
              <a:rPr lang="ru-RU" sz="1600" dirty="0" err="1" smtClean="0">
                <a:solidFill>
                  <a:schemeClr val="tx1"/>
                </a:solidFill>
              </a:rPr>
              <a:t>эвауикуировали</a:t>
            </a:r>
            <a:r>
              <a:rPr lang="ru-RU" sz="1600" dirty="0" smtClean="0">
                <a:solidFill>
                  <a:schemeClr val="tx1"/>
                </a:solidFill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</a:rPr>
              <a:t>Челябинск.Там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</a:t>
            </a:r>
            <a:r>
              <a:rPr lang="ru-RU" sz="1600" dirty="0" smtClean="0">
                <a:solidFill>
                  <a:schemeClr val="tx1"/>
                </a:solidFill>
              </a:rPr>
              <a:t> 1943 году родился мой дед Ушаков Владимир </a:t>
            </a:r>
            <a:r>
              <a:rPr lang="ru-RU" sz="1600" dirty="0" err="1" smtClean="0">
                <a:solidFill>
                  <a:schemeClr val="tx1"/>
                </a:solidFill>
              </a:rPr>
              <a:t>Александрович.В</a:t>
            </a:r>
            <a:r>
              <a:rPr lang="ru-RU" sz="1600" dirty="0" smtClean="0">
                <a:solidFill>
                  <a:schemeClr val="tx1"/>
                </a:solidFill>
              </a:rPr>
              <a:t> 1968 году он женится на моей бабушке Серяковой Татьяне Ивановне из мещанского рода </a:t>
            </a:r>
            <a:r>
              <a:rPr lang="ru-RU" sz="1600" dirty="0" err="1" smtClean="0">
                <a:solidFill>
                  <a:schemeClr val="tx1"/>
                </a:solidFill>
              </a:rPr>
              <a:t>Ермаковых.В</a:t>
            </a:r>
            <a:r>
              <a:rPr lang="ru-RU" sz="1600" dirty="0" smtClean="0">
                <a:solidFill>
                  <a:schemeClr val="tx1"/>
                </a:solidFill>
              </a:rPr>
              <a:t> 1969 году рождается моя мама </a:t>
            </a:r>
            <a:r>
              <a:rPr lang="ru-RU" sz="1600" dirty="0" err="1" smtClean="0">
                <a:solidFill>
                  <a:schemeClr val="tx1"/>
                </a:solidFill>
              </a:rPr>
              <a:t>Юлия,а</a:t>
            </a:r>
            <a:r>
              <a:rPr lang="ru-RU" sz="1600" dirty="0" smtClean="0">
                <a:solidFill>
                  <a:schemeClr val="tx1"/>
                </a:solidFill>
              </a:rPr>
              <a:t> в 1999 Я.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382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993904"/>
            <a:ext cx="5472608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Наш дом в селе Устье после раскулачивания.</a:t>
            </a:r>
          </a:p>
          <a:p>
            <a:endParaRPr lang="ru-RU" sz="2000" dirty="0"/>
          </a:p>
        </p:txBody>
      </p:sp>
      <p:pic>
        <p:nvPicPr>
          <p:cNvPr id="3074" name="Picture 2" descr="C:\Users\User\Pictures\предки\get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36837" cy="5652628"/>
          </a:xfrm>
          <a:prstGeom prst="rect">
            <a:avLst/>
          </a:prstGeom>
          <a:noFill/>
        </p:spPr>
      </p:pic>
    </p:spTree>
  </p:cSld>
  <p:clrMapOvr>
    <a:masterClrMapping/>
  </p:clrMapOvr>
  <p:transition advTm="1163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Устье\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4644"/>
            <a:ext cx="7992888" cy="59946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623731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Родовой дом в селе Устье 2012год .</a:t>
            </a:r>
            <a:endParaRPr lang="ru-RU" dirty="0"/>
          </a:p>
        </p:txBody>
      </p:sp>
    </p:spTree>
  </p:cSld>
  <p:clrMapOvr>
    <a:masterClrMapping/>
  </p:clrMapOvr>
  <p:transition advTm="1193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10800000" flipV="1">
            <a:off x="5940152" y="1700808"/>
            <a:ext cx="3008313" cy="3074020"/>
          </a:xfrm>
        </p:spPr>
        <p:txBody>
          <a:bodyPr>
            <a:normAutofit/>
          </a:bodyPr>
          <a:lstStyle/>
          <a:p>
            <a:r>
              <a:rPr lang="ru-RU" dirty="0" smtClean="0"/>
              <a:t>Купец первой гильдии Уточкин Николай Павлович. 1865-1922</a:t>
            </a:r>
            <a:endParaRPr lang="ru-RU" dirty="0"/>
          </a:p>
        </p:txBody>
      </p:sp>
      <p:pic>
        <p:nvPicPr>
          <p:cNvPr id="7" name="Picture 2" descr="C:\Users\User\Pictures\предки\getImage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788024" cy="6384032"/>
          </a:xfrm>
          <a:prstGeom prst="rect">
            <a:avLst/>
          </a:prstGeom>
          <a:noFill/>
        </p:spPr>
      </p:pic>
    </p:spTree>
  </p:cSld>
  <p:clrMapOvr>
    <a:masterClrMapping/>
  </p:clrMapOvr>
  <p:transition advTm="1076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08920"/>
            <a:ext cx="3282752" cy="1436712"/>
          </a:xfrm>
        </p:spPr>
        <p:txBody>
          <a:bodyPr>
            <a:normAutofit/>
          </a:bodyPr>
          <a:lstStyle/>
          <a:p>
            <a:r>
              <a:rPr lang="ru-RU" dirty="0" smtClean="0"/>
              <a:t>Заборная книга из лавки Уточкина Николая Павловича</a:t>
            </a:r>
            <a:endParaRPr lang="ru-RU" dirty="0"/>
          </a:p>
        </p:txBody>
      </p:sp>
      <p:pic>
        <p:nvPicPr>
          <p:cNvPr id="14338" name="Picture 2" descr="C:\Users\User\Pictures\предки\getImag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9926"/>
            <a:ext cx="5004048" cy="6672064"/>
          </a:xfrm>
          <a:prstGeom prst="rect">
            <a:avLst/>
          </a:prstGeom>
          <a:noFill/>
        </p:spPr>
      </p:pic>
    </p:spTree>
  </p:cSld>
  <p:clrMapOvr>
    <a:masterClrMapping/>
  </p:clrMapOvr>
  <p:transition advTm="781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Устье\get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006"/>
            <a:ext cx="8100392" cy="60752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6093296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Бывшая лавка купцов Уточкиных.2014 год.</a:t>
            </a:r>
            <a:endParaRPr lang="ru-RU" dirty="0"/>
          </a:p>
        </p:txBody>
      </p:sp>
    </p:spTree>
  </p:cSld>
  <p:clrMapOvr>
    <a:masterClrMapping/>
  </p:clrMapOvr>
  <p:transition advTm="1246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933056"/>
            <a:ext cx="4067944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Уточкина любовь Ивановна с дочерью Верой . 1908 год</a:t>
            </a:r>
            <a:endParaRPr lang="ru-RU" dirty="0"/>
          </a:p>
        </p:txBody>
      </p:sp>
      <p:pic>
        <p:nvPicPr>
          <p:cNvPr id="5122" name="Picture 2" descr="C:\Users\User\Pictures\предки\getImage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824536" cy="6432714"/>
          </a:xfrm>
          <a:prstGeom prst="rect">
            <a:avLst/>
          </a:prstGeom>
          <a:noFill/>
        </p:spPr>
      </p:pic>
    </p:spTree>
  </p:cSld>
  <p:clrMapOvr>
    <a:masterClrMapping/>
  </p:clrMapOvr>
  <p:transition advTm="1187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645024"/>
            <a:ext cx="4139952" cy="936104"/>
          </a:xfrm>
        </p:spPr>
        <p:txBody>
          <a:bodyPr/>
          <a:lstStyle/>
          <a:p>
            <a:r>
              <a:rPr lang="ru-RU" dirty="0" smtClean="0"/>
              <a:t>Уточкина Мария Павловна 1898 год</a:t>
            </a:r>
            <a:endParaRPr lang="ru-RU" dirty="0"/>
          </a:p>
        </p:txBody>
      </p:sp>
      <p:pic>
        <p:nvPicPr>
          <p:cNvPr id="6146" name="Picture 2" descr="C:\Users\User\Pictures\предки\getImage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98" y="260648"/>
            <a:ext cx="4698522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Tm="931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06489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«Устье</a:t>
            </a:r>
            <a:r>
              <a:rPr lang="ru-RU" sz="2800" dirty="0"/>
              <a:t> </a:t>
            </a:r>
            <a:r>
              <a:rPr lang="ru-RU" sz="2800" dirty="0" smtClean="0"/>
              <a:t>»</a:t>
            </a:r>
            <a:r>
              <a:rPr lang="ru-RU" sz="2800" dirty="0"/>
              <a:t> – старинное село. Оно входило в </a:t>
            </a:r>
            <a:r>
              <a:rPr lang="ru-RU" sz="2800" dirty="0" err="1"/>
              <a:t>Малаховскую</a:t>
            </a:r>
            <a:r>
              <a:rPr lang="ru-RU" sz="2800" dirty="0"/>
              <a:t> </a:t>
            </a:r>
            <a:r>
              <a:rPr lang="ru-RU" sz="2800" dirty="0" smtClean="0"/>
              <a:t>волость </a:t>
            </a:r>
            <a:r>
              <a:rPr lang="ru-RU" sz="2800" dirty="0"/>
              <a:t>Романово-Борисоглебского уезда. В середине XIX века здесь проживало более трехсот человек, были построены мельница и заводы: два маслобойных и один уксусный. (Естественно, слово «завод» не должно вводить нас в заблуждение: в те времена заводом могли назвать промышленное производство даже с одним работником!) Селяне занимались извозом, кузнечным делом. Здесь был постоялый двор, конюшня, питейное заведение для проезжающих.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advTm="3305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64088" y="3429000"/>
            <a:ext cx="3456384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Уточкина Александра Александровна с братом . 1896 год</a:t>
            </a:r>
            <a:endParaRPr lang="ru-RU" dirty="0"/>
          </a:p>
        </p:txBody>
      </p:sp>
      <p:pic>
        <p:nvPicPr>
          <p:cNvPr id="8194" name="Picture 2" descr="C:\Users\User\Pictures\предки\getImage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4788024" cy="6384032"/>
          </a:xfrm>
          <a:prstGeom prst="rect">
            <a:avLst/>
          </a:prstGeom>
          <a:noFill/>
        </p:spPr>
      </p:pic>
    </p:spTree>
  </p:cSld>
  <p:clrMapOvr>
    <a:masterClrMapping/>
  </p:clrMapOvr>
  <p:transition advTm="987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645024"/>
            <a:ext cx="4211960" cy="1008112"/>
          </a:xfrm>
        </p:spPr>
        <p:txBody>
          <a:bodyPr/>
          <a:lstStyle/>
          <a:p>
            <a:r>
              <a:rPr lang="ru-RU" dirty="0" smtClean="0"/>
              <a:t>Уточкина Любовь Ивановна1902год</a:t>
            </a:r>
            <a:endParaRPr lang="ru-RU" dirty="0"/>
          </a:p>
        </p:txBody>
      </p:sp>
      <p:pic>
        <p:nvPicPr>
          <p:cNvPr id="9218" name="Picture 2" descr="C:\Users\User\Pictures\предки\getImage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4698522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Tm="680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536" y="2924944"/>
            <a:ext cx="4176464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Никольский Константин Павлович , Костромской дворянин -  муж Уточкиной Марии Павловны.1906 год.</a:t>
            </a:r>
            <a:endParaRPr lang="ru-RU" dirty="0"/>
          </a:p>
        </p:txBody>
      </p:sp>
      <p:pic>
        <p:nvPicPr>
          <p:cNvPr id="10242" name="Picture 2" descr="C:\Users\User\Pictures\предки\getImage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6" y="332656"/>
            <a:ext cx="4698522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Tm="1254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877272"/>
            <a:ext cx="5486400" cy="566738"/>
          </a:xfrm>
        </p:spPr>
        <p:txBody>
          <a:bodyPr/>
          <a:lstStyle/>
          <a:p>
            <a:r>
              <a:rPr lang="ru-RU" dirty="0" smtClean="0"/>
              <a:t>Уточкина Любовь Ивановна с внуками 1933 год</a:t>
            </a:r>
            <a:endParaRPr lang="ru-RU" dirty="0"/>
          </a:p>
        </p:txBody>
      </p:sp>
      <p:pic>
        <p:nvPicPr>
          <p:cNvPr id="11266" name="Picture 2" descr="C:\Users\User\Pictures\предки\get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00867" cy="5850650"/>
          </a:xfrm>
          <a:prstGeom prst="rect">
            <a:avLst/>
          </a:prstGeom>
          <a:noFill/>
        </p:spPr>
      </p:pic>
    </p:spTree>
  </p:cSld>
  <p:clrMapOvr>
    <a:masterClrMapping/>
  </p:clrMapOvr>
  <p:transition advTm="1085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429000"/>
            <a:ext cx="4622304" cy="1224136"/>
          </a:xfrm>
        </p:spPr>
        <p:txBody>
          <a:bodyPr/>
          <a:lstStyle/>
          <a:p>
            <a:r>
              <a:rPr lang="ru-RU" dirty="0" smtClean="0"/>
              <a:t>Уточкина Любовь Ивановна 1933 год</a:t>
            </a:r>
            <a:endParaRPr lang="ru-RU" dirty="0"/>
          </a:p>
        </p:txBody>
      </p:sp>
      <p:pic>
        <p:nvPicPr>
          <p:cNvPr id="12290" name="Picture 2" descr="C:\Users\User\Pictures\предки\get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0" y="188641"/>
            <a:ext cx="4752528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Tm="273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3501008"/>
            <a:ext cx="3758208" cy="864096"/>
          </a:xfrm>
        </p:spPr>
        <p:txBody>
          <a:bodyPr/>
          <a:lstStyle/>
          <a:p>
            <a:r>
              <a:rPr lang="ru-RU" dirty="0" smtClean="0"/>
              <a:t>Уточкина Ариадна Николаевна 1936 год</a:t>
            </a:r>
            <a:endParaRPr lang="ru-RU" dirty="0"/>
          </a:p>
        </p:txBody>
      </p:sp>
      <p:pic>
        <p:nvPicPr>
          <p:cNvPr id="13314" name="Picture 2" descr="C:\Users\User\Pictures\предки\getImage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4824536" cy="6432715"/>
          </a:xfrm>
          <a:prstGeom prst="rect">
            <a:avLst/>
          </a:prstGeom>
          <a:noFill/>
        </p:spPr>
      </p:pic>
    </p:spTree>
  </p:cSld>
  <p:clrMapOvr>
    <a:masterClrMapping/>
  </p:clrMapOvr>
  <p:transition advTm="600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Рукоделие купеческих дочерей.</a:t>
            </a:r>
            <a:endParaRPr lang="ru-RU" dirty="0"/>
          </a:p>
        </p:txBody>
      </p:sp>
      <p:pic>
        <p:nvPicPr>
          <p:cNvPr id="7" name="Picture 2" descr="C:\Users\User\Pictures\Новая папка\image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88424" cy="4718489"/>
          </a:xfrm>
          <a:prstGeom prst="rect">
            <a:avLst/>
          </a:prstGeom>
          <a:noFill/>
        </p:spPr>
      </p:pic>
    </p:spTree>
  </p:cSld>
  <p:clrMapOvr>
    <a:masterClrMapping/>
  </p:clrMapOvr>
  <p:transition advTm="734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Новая папка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2952328" cy="3456384"/>
          </a:xfrm>
          <a:prstGeom prst="rect">
            <a:avLst/>
          </a:prstGeom>
          <a:noFill/>
        </p:spPr>
      </p:pic>
      <p:pic>
        <p:nvPicPr>
          <p:cNvPr id="4099" name="Picture 3" descr="C:\Users\User\Pictures\Новая папка\imag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09" y="260648"/>
            <a:ext cx="4096455" cy="2304256"/>
          </a:xfrm>
          <a:prstGeom prst="rect">
            <a:avLst/>
          </a:prstGeom>
          <a:noFill/>
        </p:spPr>
      </p:pic>
      <p:pic>
        <p:nvPicPr>
          <p:cNvPr id="4100" name="Picture 4" descr="C:\Users\User\Pictures\Новая папка\image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4032448" cy="2268253"/>
          </a:xfrm>
          <a:prstGeom prst="rect">
            <a:avLst/>
          </a:prstGeom>
          <a:noFill/>
        </p:spPr>
      </p:pic>
      <p:pic>
        <p:nvPicPr>
          <p:cNvPr id="4102" name="Picture 6" descr="C:\Users\User\Pictures\Новая папка\image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023955"/>
            <a:ext cx="5008556" cy="3285365"/>
          </a:xfrm>
          <a:prstGeom prst="rect">
            <a:avLst/>
          </a:prstGeom>
          <a:noFill/>
        </p:spPr>
      </p:pic>
    </p:spTree>
  </p:cSld>
  <p:clrMapOvr>
    <a:masterClrMapping/>
  </p:clrMapOvr>
  <p:transition advTm="252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Новая папка\image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20480" cy="2880320"/>
          </a:xfrm>
          <a:prstGeom prst="rect">
            <a:avLst/>
          </a:prstGeom>
          <a:noFill/>
        </p:spPr>
      </p:pic>
      <p:pic>
        <p:nvPicPr>
          <p:cNvPr id="5123" name="Picture 3" descr="C:\Users\User\Pictures\Новая папка\image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364993" cy="2815349"/>
          </a:xfrm>
          <a:prstGeom prst="rect">
            <a:avLst/>
          </a:prstGeom>
          <a:noFill/>
        </p:spPr>
      </p:pic>
      <p:pic>
        <p:nvPicPr>
          <p:cNvPr id="5124" name="Picture 4" descr="C:\Users\User\Pictures\Новая папка\image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4288477" cy="2880320"/>
          </a:xfrm>
          <a:prstGeom prst="rect">
            <a:avLst/>
          </a:prstGeom>
          <a:noFill/>
        </p:spPr>
      </p:pic>
      <p:pic>
        <p:nvPicPr>
          <p:cNvPr id="5125" name="Picture 5" descr="C:\Users\User\Pictures\Новая папка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4187955" cy="2787773"/>
          </a:xfrm>
          <a:prstGeom prst="rect">
            <a:avLst/>
          </a:prstGeom>
          <a:noFill/>
        </p:spPr>
      </p:pic>
    </p:spTree>
  </p:cSld>
  <p:clrMapOvr>
    <a:masterClrMapping/>
  </p:clrMapOvr>
  <p:transition advTm="290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Pictures\предки\getImage (4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017742" cy="4001426"/>
          </a:xfrm>
          <a:prstGeom prst="rect">
            <a:avLst/>
          </a:prstGeom>
          <a:noFill/>
        </p:spPr>
      </p:pic>
      <p:pic>
        <p:nvPicPr>
          <p:cNvPr id="3" name="Picture 5" descr="C:\Users\User\Pictures\предки\getImage (6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2917859" cy="3934192"/>
          </a:xfrm>
          <a:prstGeom prst="rect">
            <a:avLst/>
          </a:prstGeom>
          <a:noFill/>
        </p:spPr>
      </p:pic>
      <p:pic>
        <p:nvPicPr>
          <p:cNvPr id="4" name="Picture 6" descr="C:\Users\User\Pictures\предки\getImage (4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519380" cy="38884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Те , о которых ничего не известно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349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предки\getImage (4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641423" cy="460851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5157192"/>
            <a:ext cx="7772400" cy="15001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Центр села Устья 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0648"/>
            <a:ext cx="5796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Село было значительным , купеческим .Купцы  Кураповы и Капустины имели несколько барж. Именно здесь предположительно начиналось бурлацкое движение . </a:t>
            </a:r>
            <a:r>
              <a:rPr lang="ru-RU" sz="2000" b="1" dirty="0" smtClean="0"/>
              <a:t>Купцы Уточкины имели свой магазин ,конюшню , земли.</a:t>
            </a:r>
            <a:endParaRPr lang="ru-RU" sz="2000" b="1" dirty="0"/>
          </a:p>
        </p:txBody>
      </p:sp>
    </p:spTree>
  </p:cSld>
  <p:clrMapOvr>
    <a:masterClrMapping/>
  </p:clrMapOvr>
  <p:transition advTm="1567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предки\getImage (5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2868427" cy="4343360"/>
          </a:xfrm>
          <a:prstGeom prst="rect">
            <a:avLst/>
          </a:prstGeom>
          <a:noFill/>
        </p:spPr>
      </p:pic>
      <p:pic>
        <p:nvPicPr>
          <p:cNvPr id="3075" name="Picture 3" descr="C:\Users\User\Pictures\предки\getImage (5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007600" cy="4401366"/>
          </a:xfrm>
          <a:prstGeom prst="rect">
            <a:avLst/>
          </a:prstGeom>
          <a:noFill/>
        </p:spPr>
      </p:pic>
      <p:pic>
        <p:nvPicPr>
          <p:cNvPr id="3076" name="Picture 4" descr="C:\Users\User\Pictures\предки\getImage (6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062" y="476672"/>
            <a:ext cx="2950528" cy="4752528"/>
          </a:xfrm>
          <a:prstGeom prst="rect">
            <a:avLst/>
          </a:prstGeom>
          <a:noFill/>
        </p:spPr>
      </p:pic>
    </p:spTree>
  </p:cSld>
  <p:clrMapOvr>
    <a:masterClrMapping/>
  </p:clrMapOvr>
  <p:transition advTm="3229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Истории наших родов очень интересны, часто драматичны, и могут многому нас научить. В наших родах было всё – и хорошее, и плохое. Наши предки жили, любили, творили, страдали, умирали, и наша родовая память хранит всё это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1441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Устье\getImage (6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476323" cy="560724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3568" y="5877272"/>
            <a:ext cx="7704856" cy="1124744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Со временем, кладбище у церкви было разорено.</a:t>
            </a:r>
            <a:r>
              <a:rPr lang="en-US" sz="1800" dirty="0" smtClean="0"/>
              <a:t> </a:t>
            </a:r>
            <a:r>
              <a:rPr lang="ru-RU" sz="1800" dirty="0" smtClean="0"/>
              <a:t>Некоторые надгробья были вывезены в неизвестном направлении , а это лишь те ,которые удалось сохранить. 2014 год.</a:t>
            </a:r>
            <a:endParaRPr lang="ru-RU" sz="1800" dirty="0"/>
          </a:p>
        </p:txBody>
      </p:sp>
    </p:spTree>
  </p:cSld>
  <p:clrMapOvr>
    <a:masterClrMapping/>
  </p:clrMapOvr>
  <p:transition advTm="1098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дома села Устья</a:t>
            </a:r>
            <a:endParaRPr lang="ru-RU" dirty="0"/>
          </a:p>
        </p:txBody>
      </p:sp>
      <p:pic>
        <p:nvPicPr>
          <p:cNvPr id="7170" name="Picture 2" descr="C:\Users\User\Pictures\Устье\getImage (1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176464" cy="3132348"/>
          </a:xfrm>
          <a:prstGeom prst="rect">
            <a:avLst/>
          </a:prstGeom>
          <a:noFill/>
        </p:spPr>
      </p:pic>
      <p:pic>
        <p:nvPicPr>
          <p:cNvPr id="7171" name="Picture 3" descr="C:\Users\User\Pictures\Устье\getImage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4035193" cy="3026395"/>
          </a:xfrm>
          <a:prstGeom prst="rect">
            <a:avLst/>
          </a:prstGeom>
          <a:noFill/>
        </p:spPr>
      </p:pic>
    </p:spTree>
  </p:cSld>
  <p:clrMapOvr>
    <a:masterClrMapping/>
  </p:clrMapOvr>
  <p:transition advTm="410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села</a:t>
            </a:r>
            <a:endParaRPr lang="ru-RU" dirty="0"/>
          </a:p>
        </p:txBody>
      </p:sp>
      <p:pic>
        <p:nvPicPr>
          <p:cNvPr id="11266" name="Picture 2" descr="C:\Users\User\Pictures\Устье\getImage (5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ransition advTm="249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Устье\getImage (5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736408" cy="58023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602128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этом месте когда-то стояла купеческая конюшня.</a:t>
            </a:r>
            <a:endParaRPr lang="ru-RU" dirty="0"/>
          </a:p>
        </p:txBody>
      </p:sp>
    </p:spTree>
  </p:cSld>
  <p:clrMapOvr>
    <a:masterClrMapping/>
  </p:clrMapOvr>
  <p:transition advTm="527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Устье\get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60907" cy="61206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6291262"/>
            <a:ext cx="5486400" cy="566738"/>
          </a:xfrm>
        </p:spPr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Ить</a:t>
            </a:r>
            <a:r>
              <a:rPr lang="ru-RU" dirty="0" smtClean="0"/>
              <a:t>. Заливные луга купцов Уточкиных.</a:t>
            </a:r>
            <a:endParaRPr lang="ru-RU" dirty="0"/>
          </a:p>
        </p:txBody>
      </p:sp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35696" y="5805264"/>
            <a:ext cx="5486400" cy="566738"/>
          </a:xfrm>
        </p:spPr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Ить</a:t>
            </a:r>
            <a:endParaRPr lang="ru-RU" dirty="0"/>
          </a:p>
        </p:txBody>
      </p:sp>
      <p:pic>
        <p:nvPicPr>
          <p:cNvPr id="8195" name="Picture 3" descr="C:\Users\User\Pictures\Устье\getImage (3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611560" y="188640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ransition advTm="244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Pictures\Устье\x_fcdcc71b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16416" cy="6222614"/>
          </a:xfrm>
          <a:prstGeom prst="rect">
            <a:avLst/>
          </a:prstGeom>
          <a:noFill/>
        </p:spPr>
      </p:pic>
    </p:spTree>
  </p:cSld>
  <p:clrMapOvr>
    <a:masterClrMapping/>
  </p:clrMapOvr>
  <p:transition advTm="446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Устье\getImage (6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28384" cy="60220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6291262"/>
            <a:ext cx="5486400" cy="566738"/>
          </a:xfrm>
        </p:spPr>
        <p:txBody>
          <a:bodyPr/>
          <a:lstStyle/>
          <a:p>
            <a:r>
              <a:rPr lang="ru-RU" dirty="0" smtClean="0"/>
              <a:t>Река Волга.</a:t>
            </a:r>
            <a:endParaRPr lang="ru-RU" dirty="0"/>
          </a:p>
        </p:txBody>
      </p:sp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предки\getImage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63670" cy="5793829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5085184"/>
            <a:ext cx="7772400" cy="15001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 с лодки на реке Волга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10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Устье\getImage (6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736408" cy="580230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47664" y="6021288"/>
            <a:ext cx="5486400" cy="566738"/>
          </a:xfrm>
        </p:spPr>
        <p:txBody>
          <a:bodyPr/>
          <a:lstStyle/>
          <a:p>
            <a:r>
              <a:rPr lang="ru-RU" dirty="0" smtClean="0"/>
              <a:t>Река Волга</a:t>
            </a:r>
            <a:endParaRPr lang="ru-RU" dirty="0"/>
          </a:p>
        </p:txBody>
      </p:sp>
    </p:spTree>
  </p:cSld>
  <p:clrMapOvr>
    <a:masterClrMapping/>
  </p:clrMapOvr>
  <p:transition advTm="4852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Устье\getImage (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Tm="3728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игорь\TsaG8s63p2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70800" cy="4851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776864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Презентацию подготовил ученик 9 класса  </a:t>
            </a:r>
            <a:r>
              <a:rPr lang="ru-RU" dirty="0" err="1" smtClean="0"/>
              <a:t>Алтунин</a:t>
            </a:r>
            <a:r>
              <a:rPr lang="ru-RU" dirty="0" smtClean="0"/>
              <a:t> Игорь.      </a:t>
            </a:r>
            <a:r>
              <a:rPr lang="ru-RU" sz="3100" dirty="0" smtClean="0"/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руководитель : </a:t>
            </a:r>
            <a:r>
              <a:rPr lang="ru-RU" dirty="0" smtClean="0"/>
              <a:t> </a:t>
            </a:r>
            <a:r>
              <a:rPr lang="ru-RU" dirty="0" err="1" smtClean="0"/>
              <a:t>Алтунина</a:t>
            </a:r>
            <a:r>
              <a:rPr lang="ru-RU" dirty="0" smtClean="0"/>
              <a:t> Ю.В 2014 </a:t>
            </a:r>
            <a:r>
              <a:rPr lang="ru-RU" dirty="0" smtClean="0"/>
              <a:t>год.</a:t>
            </a:r>
            <a:endParaRPr lang="ru-RU" dirty="0"/>
          </a:p>
        </p:txBody>
      </p:sp>
    </p:spTree>
  </p:cSld>
  <p:clrMapOvr>
    <a:masterClrMapping/>
  </p:clrMapOvr>
  <p:transition advTm="79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Р.-Борисоглебский уезд - село Уст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64896" cy="5390599"/>
          </a:xfrm>
          <a:prstGeom prst="rect">
            <a:avLst/>
          </a:prstGeom>
          <a:noFill/>
        </p:spPr>
      </p:pic>
    </p:spTree>
  </p:cSld>
  <p:clrMapOvr>
    <a:masterClrMapping/>
  </p:clrMapOvr>
  <p:transition advTm="176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предки\get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872875" cy="590465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03648" y="6309320"/>
            <a:ext cx="6912768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Прихожане с.Устья .фото сделано на 100 </a:t>
            </a:r>
            <a:r>
              <a:rPr lang="ru-RU" sz="2000" dirty="0" err="1" smtClean="0"/>
              <a:t>летие</a:t>
            </a:r>
            <a:r>
              <a:rPr lang="ru-RU" sz="2000" dirty="0" smtClean="0"/>
              <a:t> церкви 1878г</a:t>
            </a:r>
            <a:endParaRPr lang="ru-RU" sz="2000" dirty="0"/>
          </a:p>
        </p:txBody>
      </p:sp>
    </p:spTree>
  </p:cSld>
  <p:clrMapOvr>
    <a:masterClrMapping/>
  </p:clrMapOvr>
  <p:transition advTm="879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предки\getImage (5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752528" cy="59882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46848" y="2708920"/>
            <a:ext cx="4197152" cy="22951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Священник Смоленской церкви протоиерей Николай 1906год.</a:t>
            </a:r>
            <a:endParaRPr lang="ru-RU" sz="1800" dirty="0"/>
          </a:p>
        </p:txBody>
      </p:sp>
    </p:spTree>
  </p:cSld>
  <p:clrMapOvr>
    <a:masterClrMapping/>
  </p:clrMapOvr>
  <p:transition advTm="333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021288"/>
            <a:ext cx="5486400" cy="566738"/>
          </a:xfrm>
        </p:spPr>
        <p:txBody>
          <a:bodyPr/>
          <a:lstStyle/>
          <a:p>
            <a:r>
              <a:rPr lang="ru-RU" dirty="0" smtClean="0"/>
              <a:t>Современный вид церкви 2014г</a:t>
            </a:r>
            <a:endParaRPr lang="ru-RU" dirty="0"/>
          </a:p>
        </p:txBody>
      </p:sp>
      <p:pic>
        <p:nvPicPr>
          <p:cNvPr id="1026" name="Picture 2" descr="C:\Users\User\Pictures\предки\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944883" cy="5958662"/>
          </a:xfrm>
          <a:prstGeom prst="rect">
            <a:avLst/>
          </a:prstGeom>
          <a:noFill/>
        </p:spPr>
      </p:pic>
    </p:spTree>
  </p:cSld>
  <p:clrMapOvr>
    <a:masterClrMapping/>
  </p:clrMapOvr>
  <p:transition advTm="670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Каждый из нас принадлежит к какому-то роду, даже к двум - роду по отцу и роду по матери.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9497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1057137" y="1404176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800"/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1331640" y="1340768"/>
            <a:ext cx="184456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Уточкин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Павлович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1786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Уточкина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Гавриловна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1786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5000462" y="1556792"/>
            <a:ext cx="1947802" cy="5620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Уточкин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Сысой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Павлович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1791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1875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Уточкина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Анастасья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1792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081787" y="1677083"/>
            <a:ext cx="1140233" cy="7479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Уточкин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Феофан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Павлович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1807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Уточкина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Парасковья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1809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3"/>
          <p:cNvSpPr>
            <a:spLocks noChangeArrowheads="1"/>
          </p:cNvSpPr>
          <p:nvPr/>
        </p:nvSpPr>
        <p:spPr bwMode="auto">
          <a:xfrm>
            <a:off x="2195736" y="1844824"/>
            <a:ext cx="157155" cy="31431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7" name="Стрелка вниз 4"/>
          <p:cNvSpPr>
            <a:spLocks noChangeArrowheads="1"/>
          </p:cNvSpPr>
          <p:nvPr/>
        </p:nvSpPr>
        <p:spPr bwMode="auto">
          <a:xfrm>
            <a:off x="5869287" y="2178586"/>
            <a:ext cx="157154" cy="31431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836964" y="2225405"/>
            <a:ext cx="1478632" cy="5760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Павел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Петрович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1835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1897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Уточкина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Парасковья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Евдокимовна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1833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910094" y="2225405"/>
            <a:ext cx="667621" cy="5760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1832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611560" y="2225405"/>
            <a:ext cx="1077142" cy="5760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1815 - 1896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910298" y="2529502"/>
            <a:ext cx="683681" cy="468000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Наталья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1816-1883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5240667" y="3118084"/>
            <a:ext cx="731860" cy="958988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1816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Надежда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Семенова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1824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677145" y="2529502"/>
            <a:ext cx="683681" cy="468000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Евпраксия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1832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082650" y="3118084"/>
            <a:ext cx="683681" cy="958988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Клавдия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1839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Никита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Яковлев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1815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443991" y="2529502"/>
            <a:ext cx="683681" cy="468000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Маргарита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1836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4"/>
          <p:cNvSpPr>
            <a:spLocks noChangeArrowheads="1"/>
          </p:cNvSpPr>
          <p:nvPr/>
        </p:nvSpPr>
        <p:spPr bwMode="auto">
          <a:xfrm>
            <a:off x="3417901" y="2858612"/>
            <a:ext cx="157155" cy="31431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296591" y="3263544"/>
            <a:ext cx="817894" cy="550615"/>
          </a:xfrm>
          <a:prstGeom prst="rect">
            <a:avLst/>
          </a:prstGeom>
          <a:solidFill>
            <a:srgbClr val="FF66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Уточкина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1851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1873883" y="3326635"/>
            <a:ext cx="928017" cy="2453680"/>
          </a:xfrm>
          <a:prstGeom prst="rect">
            <a:avLst/>
          </a:prstGeom>
          <a:solidFill>
            <a:srgbClr val="FF66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Уточкин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Павлович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1865-1922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Александровна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1874-1987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Таисия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Егоровна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1904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1844 -1964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углом вверх 20"/>
          <p:cNvSpPr>
            <a:spLocks/>
          </p:cNvSpPr>
          <p:nvPr/>
        </p:nvSpPr>
        <p:spPr bwMode="auto">
          <a:xfrm rot="10800000">
            <a:off x="2306346" y="2893026"/>
            <a:ext cx="872954" cy="377401"/>
          </a:xfrm>
          <a:custGeom>
            <a:avLst/>
            <a:gdLst>
              <a:gd name="T0" fmla="*/ 0 w 1207770"/>
              <a:gd name="T1" fmla="*/ 391478 h 521970"/>
              <a:gd name="T2" fmla="*/ 1012031 w 1207770"/>
              <a:gd name="T3" fmla="*/ 391478 h 521970"/>
              <a:gd name="T4" fmla="*/ 1012031 w 1207770"/>
              <a:gd name="T5" fmla="*/ 130493 h 521970"/>
              <a:gd name="T6" fmla="*/ 946785 w 1207770"/>
              <a:gd name="T7" fmla="*/ 130493 h 521970"/>
              <a:gd name="T8" fmla="*/ 1077278 w 1207770"/>
              <a:gd name="T9" fmla="*/ 0 h 521970"/>
              <a:gd name="T10" fmla="*/ 1207770 w 1207770"/>
              <a:gd name="T11" fmla="*/ 130493 h 521970"/>
              <a:gd name="T12" fmla="*/ 1142524 w 1207770"/>
              <a:gd name="T13" fmla="*/ 130493 h 521970"/>
              <a:gd name="T14" fmla="*/ 1142524 w 1207770"/>
              <a:gd name="T15" fmla="*/ 521970 h 521970"/>
              <a:gd name="T16" fmla="*/ 0 w 1207770"/>
              <a:gd name="T17" fmla="*/ 521970 h 521970"/>
              <a:gd name="T18" fmla="*/ 0 w 1207770"/>
              <a:gd name="T19" fmla="*/ 391478 h 5219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7770" h="521970">
                <a:moveTo>
                  <a:pt x="0" y="391478"/>
                </a:moveTo>
                <a:lnTo>
                  <a:pt x="1012031" y="391478"/>
                </a:lnTo>
                <a:lnTo>
                  <a:pt x="1012031" y="130493"/>
                </a:lnTo>
                <a:lnTo>
                  <a:pt x="946785" y="130493"/>
                </a:lnTo>
                <a:lnTo>
                  <a:pt x="1077278" y="0"/>
                </a:lnTo>
                <a:lnTo>
                  <a:pt x="1207770" y="130493"/>
                </a:lnTo>
                <a:lnTo>
                  <a:pt x="1142524" y="130493"/>
                </a:lnTo>
                <a:lnTo>
                  <a:pt x="1142524" y="521970"/>
                </a:lnTo>
                <a:lnTo>
                  <a:pt x="0" y="521970"/>
                </a:lnTo>
                <a:lnTo>
                  <a:pt x="0" y="391478"/>
                </a:lnTo>
                <a:close/>
              </a:path>
            </a:pathLst>
          </a:custGeom>
          <a:solidFill>
            <a:srgbClr val="C00000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20" name="Стрелка углом 21"/>
          <p:cNvSpPr>
            <a:spLocks/>
          </p:cNvSpPr>
          <p:nvPr/>
        </p:nvSpPr>
        <p:spPr bwMode="auto">
          <a:xfrm rot="5400000">
            <a:off x="4283270" y="2668168"/>
            <a:ext cx="608018" cy="401490"/>
          </a:xfrm>
          <a:custGeom>
            <a:avLst/>
            <a:gdLst>
              <a:gd name="T0" fmla="*/ 0 w 674872"/>
              <a:gd name="T1" fmla="*/ 555217 h 555217"/>
              <a:gd name="T2" fmla="*/ 0 w 674872"/>
              <a:gd name="T3" fmla="*/ 312310 h 555217"/>
              <a:gd name="T4" fmla="*/ 242907 w 674872"/>
              <a:gd name="T5" fmla="*/ 69403 h 555217"/>
              <a:gd name="T6" fmla="*/ 536068 w 674872"/>
              <a:gd name="T7" fmla="*/ 69402 h 555217"/>
              <a:gd name="T8" fmla="*/ 536068 w 674872"/>
              <a:gd name="T9" fmla="*/ 0 h 555217"/>
              <a:gd name="T10" fmla="*/ 674872 w 674872"/>
              <a:gd name="T11" fmla="*/ 138804 h 555217"/>
              <a:gd name="T12" fmla="*/ 536068 w 674872"/>
              <a:gd name="T13" fmla="*/ 277609 h 555217"/>
              <a:gd name="T14" fmla="*/ 536068 w 674872"/>
              <a:gd name="T15" fmla="*/ 208206 h 555217"/>
              <a:gd name="T16" fmla="*/ 242907 w 674872"/>
              <a:gd name="T17" fmla="*/ 208206 h 555217"/>
              <a:gd name="T18" fmla="*/ 138804 w 674872"/>
              <a:gd name="T19" fmla="*/ 312309 h 555217"/>
              <a:gd name="T20" fmla="*/ 138804 w 674872"/>
              <a:gd name="T21" fmla="*/ 555217 h 555217"/>
              <a:gd name="T22" fmla="*/ 0 w 674872"/>
              <a:gd name="T23" fmla="*/ 555217 h 5552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74872" h="555217">
                <a:moveTo>
                  <a:pt x="0" y="555217"/>
                </a:moveTo>
                <a:lnTo>
                  <a:pt x="0" y="312310"/>
                </a:lnTo>
                <a:cubicBezTo>
                  <a:pt x="0" y="178156"/>
                  <a:pt x="108753" y="69403"/>
                  <a:pt x="242907" y="69403"/>
                </a:cubicBezTo>
                <a:lnTo>
                  <a:pt x="536068" y="69402"/>
                </a:lnTo>
                <a:lnTo>
                  <a:pt x="536068" y="0"/>
                </a:lnTo>
                <a:lnTo>
                  <a:pt x="674872" y="138804"/>
                </a:lnTo>
                <a:lnTo>
                  <a:pt x="536068" y="277609"/>
                </a:lnTo>
                <a:lnTo>
                  <a:pt x="536068" y="208206"/>
                </a:lnTo>
                <a:lnTo>
                  <a:pt x="242907" y="208206"/>
                </a:lnTo>
                <a:cubicBezTo>
                  <a:pt x="185413" y="208206"/>
                  <a:pt x="138804" y="254815"/>
                  <a:pt x="138804" y="312309"/>
                </a:cubicBezTo>
                <a:lnTo>
                  <a:pt x="138804" y="555217"/>
                </a:lnTo>
                <a:lnTo>
                  <a:pt x="0" y="555217"/>
                </a:lnTo>
                <a:close/>
              </a:path>
            </a:pathLst>
          </a:custGeom>
          <a:solidFill>
            <a:srgbClr val="C00000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061148" y="3270427"/>
            <a:ext cx="1046169" cy="1069112"/>
          </a:xfrm>
          <a:prstGeom prst="rect">
            <a:avLst/>
          </a:prstGeom>
          <a:solidFill>
            <a:srgbClr val="FF66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1876-1947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Никольский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Павлович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1878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углом вверх 16"/>
          <p:cNvSpPr>
            <a:spLocks/>
          </p:cNvSpPr>
          <p:nvPr/>
        </p:nvSpPr>
        <p:spPr bwMode="auto">
          <a:xfrm rot="10800000">
            <a:off x="866716" y="4554049"/>
            <a:ext cx="911957" cy="330369"/>
          </a:xfrm>
          <a:custGeom>
            <a:avLst/>
            <a:gdLst>
              <a:gd name="T0" fmla="*/ 0 w 1262108"/>
              <a:gd name="T1" fmla="*/ 342900 h 457200"/>
              <a:gd name="T2" fmla="*/ 1090658 w 1262108"/>
              <a:gd name="T3" fmla="*/ 342900 h 457200"/>
              <a:gd name="T4" fmla="*/ 1090658 w 1262108"/>
              <a:gd name="T5" fmla="*/ 114300 h 457200"/>
              <a:gd name="T6" fmla="*/ 1033508 w 1262108"/>
              <a:gd name="T7" fmla="*/ 114300 h 457200"/>
              <a:gd name="T8" fmla="*/ 1147808 w 1262108"/>
              <a:gd name="T9" fmla="*/ 0 h 457200"/>
              <a:gd name="T10" fmla="*/ 1262108 w 1262108"/>
              <a:gd name="T11" fmla="*/ 114300 h 457200"/>
              <a:gd name="T12" fmla="*/ 1204958 w 1262108"/>
              <a:gd name="T13" fmla="*/ 114300 h 457200"/>
              <a:gd name="T14" fmla="*/ 1204958 w 1262108"/>
              <a:gd name="T15" fmla="*/ 457200 h 457200"/>
              <a:gd name="T16" fmla="*/ 0 w 1262108"/>
              <a:gd name="T17" fmla="*/ 457200 h 457200"/>
              <a:gd name="T18" fmla="*/ 0 w 1262108"/>
              <a:gd name="T19" fmla="*/ 342900 h 457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62108" h="457200">
                <a:moveTo>
                  <a:pt x="0" y="342900"/>
                </a:moveTo>
                <a:lnTo>
                  <a:pt x="1090658" y="342900"/>
                </a:lnTo>
                <a:lnTo>
                  <a:pt x="1090658" y="114300"/>
                </a:lnTo>
                <a:lnTo>
                  <a:pt x="1033508" y="114300"/>
                </a:lnTo>
                <a:lnTo>
                  <a:pt x="1147808" y="0"/>
                </a:lnTo>
                <a:lnTo>
                  <a:pt x="1262108" y="114300"/>
                </a:lnTo>
                <a:lnTo>
                  <a:pt x="1204958" y="114300"/>
                </a:lnTo>
                <a:lnTo>
                  <a:pt x="1204958" y="457200"/>
                </a:lnTo>
                <a:lnTo>
                  <a:pt x="0" y="457200"/>
                </a:lnTo>
                <a:lnTo>
                  <a:pt x="0" y="342900"/>
                </a:lnTo>
                <a:close/>
              </a:path>
            </a:pathLst>
          </a:custGeom>
          <a:solidFill>
            <a:srgbClr val="C00000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46470" y="4971599"/>
            <a:ext cx="1093201" cy="21544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1913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46470" y="5362765"/>
            <a:ext cx="1093201" cy="21544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Алексий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1914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46470" y="5728695"/>
            <a:ext cx="1093201" cy="21544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1904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46470" y="6079712"/>
            <a:ext cx="1093201" cy="2626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1906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трелка углом 24"/>
          <p:cNvSpPr>
            <a:spLocks/>
          </p:cNvSpPr>
          <p:nvPr/>
        </p:nvSpPr>
        <p:spPr bwMode="auto">
          <a:xfrm rot="5400000">
            <a:off x="6901117" y="3531628"/>
            <a:ext cx="487524" cy="401490"/>
          </a:xfrm>
          <a:custGeom>
            <a:avLst/>
            <a:gdLst>
              <a:gd name="T0" fmla="*/ 0 w 674872"/>
              <a:gd name="T1" fmla="*/ 555217 h 555217"/>
              <a:gd name="T2" fmla="*/ 0 w 674872"/>
              <a:gd name="T3" fmla="*/ 312310 h 555217"/>
              <a:gd name="T4" fmla="*/ 242907 w 674872"/>
              <a:gd name="T5" fmla="*/ 69403 h 555217"/>
              <a:gd name="T6" fmla="*/ 536068 w 674872"/>
              <a:gd name="T7" fmla="*/ 69402 h 555217"/>
              <a:gd name="T8" fmla="*/ 536068 w 674872"/>
              <a:gd name="T9" fmla="*/ 0 h 555217"/>
              <a:gd name="T10" fmla="*/ 674872 w 674872"/>
              <a:gd name="T11" fmla="*/ 138804 h 555217"/>
              <a:gd name="T12" fmla="*/ 536068 w 674872"/>
              <a:gd name="T13" fmla="*/ 277609 h 555217"/>
              <a:gd name="T14" fmla="*/ 536068 w 674872"/>
              <a:gd name="T15" fmla="*/ 208206 h 555217"/>
              <a:gd name="T16" fmla="*/ 242907 w 674872"/>
              <a:gd name="T17" fmla="*/ 208206 h 555217"/>
              <a:gd name="T18" fmla="*/ 138804 w 674872"/>
              <a:gd name="T19" fmla="*/ 312309 h 555217"/>
              <a:gd name="T20" fmla="*/ 138804 w 674872"/>
              <a:gd name="T21" fmla="*/ 555217 h 555217"/>
              <a:gd name="T22" fmla="*/ 0 w 674872"/>
              <a:gd name="T23" fmla="*/ 555217 h 5552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74872" h="555217">
                <a:moveTo>
                  <a:pt x="0" y="555217"/>
                </a:moveTo>
                <a:lnTo>
                  <a:pt x="0" y="312310"/>
                </a:lnTo>
                <a:cubicBezTo>
                  <a:pt x="0" y="178156"/>
                  <a:pt x="108753" y="69403"/>
                  <a:pt x="242907" y="69403"/>
                </a:cubicBezTo>
                <a:lnTo>
                  <a:pt x="536068" y="69402"/>
                </a:lnTo>
                <a:lnTo>
                  <a:pt x="536068" y="0"/>
                </a:lnTo>
                <a:lnTo>
                  <a:pt x="674872" y="138804"/>
                </a:lnTo>
                <a:lnTo>
                  <a:pt x="536068" y="277609"/>
                </a:lnTo>
                <a:lnTo>
                  <a:pt x="536068" y="208206"/>
                </a:lnTo>
                <a:lnTo>
                  <a:pt x="242907" y="208206"/>
                </a:lnTo>
                <a:cubicBezTo>
                  <a:pt x="185413" y="208206"/>
                  <a:pt x="138804" y="254815"/>
                  <a:pt x="138804" y="312309"/>
                </a:cubicBezTo>
                <a:lnTo>
                  <a:pt x="138804" y="555217"/>
                </a:lnTo>
                <a:lnTo>
                  <a:pt x="0" y="555217"/>
                </a:lnTo>
                <a:close/>
              </a:path>
            </a:pathLst>
          </a:custGeom>
          <a:solidFill>
            <a:srgbClr val="C00000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944133" y="4012843"/>
            <a:ext cx="1057640" cy="385431"/>
          </a:xfrm>
          <a:prstGeom prst="rect">
            <a:avLst/>
          </a:prstGeom>
          <a:solidFill>
            <a:srgbClr val="FF006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Агрипина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Яковлева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1892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944133" y="4453335"/>
            <a:ext cx="1057640" cy="416403"/>
          </a:xfrm>
          <a:prstGeom prst="rect">
            <a:avLst/>
          </a:prstGeom>
          <a:solidFill>
            <a:srgbClr val="FF006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Яковлева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1865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942987" y="4962654"/>
            <a:ext cx="1062229" cy="338554"/>
          </a:xfrm>
          <a:prstGeom prst="rect">
            <a:avLst/>
          </a:prstGeom>
          <a:solidFill>
            <a:srgbClr val="FF006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Яковлев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1868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низ 28"/>
          <p:cNvSpPr>
            <a:spLocks noChangeArrowheads="1"/>
          </p:cNvSpPr>
          <p:nvPr/>
        </p:nvSpPr>
        <p:spPr bwMode="auto">
          <a:xfrm>
            <a:off x="5491885" y="4122802"/>
            <a:ext cx="157155" cy="31431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19489" name="Text Box 8"/>
          <p:cNvSpPr txBox="1">
            <a:spLocks noChangeArrowheads="1"/>
          </p:cNvSpPr>
          <p:nvPr/>
        </p:nvSpPr>
        <p:spPr bwMode="auto">
          <a:xfrm>
            <a:off x="5099572" y="4542599"/>
            <a:ext cx="1006021" cy="542585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1844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90" name="Надпись 2"/>
          <p:cNvSpPr txBox="1">
            <a:spLocks noChangeArrowheads="1"/>
          </p:cNvSpPr>
          <p:nvPr/>
        </p:nvSpPr>
        <p:spPr bwMode="auto">
          <a:xfrm>
            <a:off x="5113337" y="5190670"/>
            <a:ext cx="1006021" cy="542586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1846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91" name="Text Box 6"/>
          <p:cNvSpPr txBox="1">
            <a:spLocks noChangeArrowheads="1"/>
          </p:cNvSpPr>
          <p:nvPr/>
        </p:nvSpPr>
        <p:spPr bwMode="auto">
          <a:xfrm>
            <a:off x="5114485" y="5838742"/>
            <a:ext cx="1006020" cy="542586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Александровна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1849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92" name="Text Box 5"/>
          <p:cNvSpPr txBox="1">
            <a:spLocks noChangeArrowheads="1"/>
          </p:cNvSpPr>
          <p:nvPr/>
        </p:nvSpPr>
        <p:spPr bwMode="auto">
          <a:xfrm>
            <a:off x="3025587" y="4796090"/>
            <a:ext cx="1234296" cy="338554"/>
          </a:xfrm>
          <a:prstGeom prst="rect">
            <a:avLst/>
          </a:prstGeom>
          <a:solidFill>
            <a:srgbClr val="B8F7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Константинович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93" name="Стрелка вниз 289"/>
          <p:cNvSpPr>
            <a:spLocks noChangeArrowheads="1"/>
          </p:cNvSpPr>
          <p:nvPr/>
        </p:nvSpPr>
        <p:spPr bwMode="auto">
          <a:xfrm>
            <a:off x="3493610" y="4394600"/>
            <a:ext cx="157155" cy="31431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19494" name="Стрелка вниз 290"/>
          <p:cNvSpPr>
            <a:spLocks noChangeArrowheads="1"/>
          </p:cNvSpPr>
          <p:nvPr/>
        </p:nvSpPr>
        <p:spPr bwMode="auto">
          <a:xfrm>
            <a:off x="3548672" y="5293939"/>
            <a:ext cx="165185" cy="220246"/>
          </a:xfrm>
          <a:prstGeom prst="downArrow">
            <a:avLst>
              <a:gd name="adj1" fmla="val 50000"/>
              <a:gd name="adj2" fmla="val 50105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19495" name="Text Box 2"/>
          <p:cNvSpPr txBox="1">
            <a:spLocks noChangeArrowheads="1"/>
          </p:cNvSpPr>
          <p:nvPr/>
        </p:nvSpPr>
        <p:spPr bwMode="auto">
          <a:xfrm>
            <a:off x="2900552" y="5558922"/>
            <a:ext cx="1604814" cy="754802"/>
          </a:xfrm>
          <a:prstGeom prst="rect">
            <a:avLst/>
          </a:prstGeom>
          <a:solidFill>
            <a:srgbClr val="FB7D15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Людмила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Николаевна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1925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2006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Первов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Артемьевич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1925 -1974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96" name="Стрелка вниз 299"/>
          <p:cNvSpPr>
            <a:spLocks noChangeArrowheads="1"/>
          </p:cNvSpPr>
          <p:nvPr/>
        </p:nvSpPr>
        <p:spPr bwMode="auto">
          <a:xfrm>
            <a:off x="2196223" y="5859466"/>
            <a:ext cx="196156" cy="424433"/>
          </a:xfrm>
          <a:prstGeom prst="downArrow">
            <a:avLst>
              <a:gd name="adj1" fmla="val 50000"/>
              <a:gd name="adj2" fmla="val 49946"/>
            </a:avLst>
          </a:prstGeom>
          <a:solidFill>
            <a:srgbClr val="C0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19498" name="Rectangle 65"/>
          <p:cNvSpPr>
            <a:spLocks noChangeArrowheads="1"/>
          </p:cNvSpPr>
          <p:nvPr/>
        </p:nvSpPr>
        <p:spPr bwMode="auto">
          <a:xfrm>
            <a:off x="1057137" y="1672991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24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977</Words>
  <Application>Microsoft Office PowerPoint</Application>
  <PresentationFormat>Экран (4:3)</PresentationFormat>
  <Paragraphs>145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родословная</vt:lpstr>
      <vt:lpstr>Слайд 2</vt:lpstr>
      <vt:lpstr>Слайд 3</vt:lpstr>
      <vt:lpstr>Слайд 4</vt:lpstr>
      <vt:lpstr>Слайд 5</vt:lpstr>
      <vt:lpstr>Слайд 6</vt:lpstr>
      <vt:lpstr>Священник Смоленской церкви протоиерей Николай 1906год.</vt:lpstr>
      <vt:lpstr>Современный вид церкви 2014г</vt:lpstr>
      <vt:lpstr>Каждый из нас принадлежит к какому-то роду, даже к двум - роду по отцу и роду по матери.  </vt:lpstr>
      <vt:lpstr>Слайд 10</vt:lpstr>
      <vt:lpstr>Слайд 11</vt:lpstr>
      <vt:lpstr>Слайд 12</vt:lpstr>
      <vt:lpstr>Слайд 13</vt:lpstr>
      <vt:lpstr>Слайд 14</vt:lpstr>
      <vt:lpstr>Купец первой гильдии Уточкин Николай Павлович. 1865-1922</vt:lpstr>
      <vt:lpstr>Заборная книга из лавки Уточкина Николая Павловича</vt:lpstr>
      <vt:lpstr>Бывшая лавка купцов Уточкиных.2014 год.</vt:lpstr>
      <vt:lpstr>Уточкина любовь Ивановна с дочерью Верой . 1908 год</vt:lpstr>
      <vt:lpstr>Уточкина Мария Павловна 1898 год</vt:lpstr>
      <vt:lpstr>Уточкина Александра Александровна с братом . 1896 год</vt:lpstr>
      <vt:lpstr>Уточкина Любовь Ивановна1902год</vt:lpstr>
      <vt:lpstr>Никольский Константин Павлович , Костромской дворянин -  муж Уточкиной Марии Павловны.1906 год.</vt:lpstr>
      <vt:lpstr>Уточкина Любовь Ивановна с внуками 1933 год</vt:lpstr>
      <vt:lpstr>Уточкина Любовь Ивановна 1933 год</vt:lpstr>
      <vt:lpstr>Уточкина Ариадна Николаевна 1936 год</vt:lpstr>
      <vt:lpstr>Рукоделие купеческих дочерей.</vt:lpstr>
      <vt:lpstr>Слайд 27</vt:lpstr>
      <vt:lpstr>Слайд 28</vt:lpstr>
      <vt:lpstr>Те , о которых ничего не известно.</vt:lpstr>
      <vt:lpstr>Слайд 30</vt:lpstr>
      <vt:lpstr>Слайд 31</vt:lpstr>
      <vt:lpstr>Слайд 32</vt:lpstr>
      <vt:lpstr>Старые дома села Устья</vt:lpstr>
      <vt:lpstr>Природа села</vt:lpstr>
      <vt:lpstr>На этом месте когда-то стояла купеческая конюшня.</vt:lpstr>
      <vt:lpstr>Река Ить. Заливные луга купцов Уточкиных.</vt:lpstr>
      <vt:lpstr>Река Ить</vt:lpstr>
      <vt:lpstr>Слайд 38</vt:lpstr>
      <vt:lpstr>Река Волга.</vt:lpstr>
      <vt:lpstr>Река Волга</vt:lpstr>
      <vt:lpstr>Слайд 41</vt:lpstr>
      <vt:lpstr>Презентацию подготовил ученик 9 класса  Алтунин Игорь.      Спасибо за внимание!    руководитель :  Алтунина Ю.В 2014 год.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родословная</dc:title>
  <dc:creator>User</dc:creator>
  <cp:lastModifiedBy>User</cp:lastModifiedBy>
  <cp:revision>52</cp:revision>
  <dcterms:created xsi:type="dcterms:W3CDTF">2014-10-08T17:53:50Z</dcterms:created>
  <dcterms:modified xsi:type="dcterms:W3CDTF">2015-09-23T19:45:56Z</dcterms:modified>
</cp:coreProperties>
</file>