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1" r:id="rId3"/>
    <p:sldId id="258" r:id="rId4"/>
    <p:sldId id="262" r:id="rId5"/>
    <p:sldId id="304" r:id="rId6"/>
    <p:sldId id="305" r:id="rId7"/>
    <p:sldId id="307" r:id="rId8"/>
    <p:sldId id="308" r:id="rId9"/>
    <p:sldId id="310" r:id="rId10"/>
    <p:sldId id="312" r:id="rId11"/>
    <p:sldId id="314" r:id="rId12"/>
    <p:sldId id="315" r:id="rId13"/>
    <p:sldId id="316" r:id="rId14"/>
    <p:sldId id="319" r:id="rId15"/>
    <p:sldId id="321" r:id="rId16"/>
    <p:sldId id="323" r:id="rId17"/>
    <p:sldId id="325" r:id="rId18"/>
    <p:sldId id="327" r:id="rId19"/>
    <p:sldId id="328" r:id="rId20"/>
    <p:sldId id="263" r:id="rId21"/>
    <p:sldId id="295" r:id="rId22"/>
    <p:sldId id="265" r:id="rId23"/>
    <p:sldId id="266" r:id="rId24"/>
    <p:sldId id="271" r:id="rId25"/>
    <p:sldId id="272" r:id="rId26"/>
    <p:sldId id="273" r:id="rId27"/>
    <p:sldId id="274" r:id="rId28"/>
    <p:sldId id="275" r:id="rId29"/>
    <p:sldId id="337" r:id="rId30"/>
    <p:sldId id="338" r:id="rId31"/>
    <p:sldId id="330" r:id="rId32"/>
    <p:sldId id="267" r:id="rId33"/>
    <p:sldId id="264" r:id="rId34"/>
    <p:sldId id="335" r:id="rId35"/>
    <p:sldId id="294" r:id="rId36"/>
    <p:sldId id="336" r:id="rId37"/>
    <p:sldId id="334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80BB-9904-42C2-B966-B837827A3AA8}" type="datetimeFigureOut">
              <a:rPr lang="ru-RU" smtClean="0"/>
              <a:pPr/>
              <a:t>28.09.2015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9E21C-C59D-487B-835F-D93539DAA3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80BB-9904-42C2-B966-B837827A3AA8}" type="datetimeFigureOut">
              <a:rPr lang="ru-RU" smtClean="0"/>
              <a:pPr/>
              <a:t>28.09.2015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9E21C-C59D-487B-835F-D93539DAA3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80BB-9904-42C2-B966-B837827A3AA8}" type="datetimeFigureOut">
              <a:rPr lang="ru-RU" smtClean="0"/>
              <a:pPr/>
              <a:t>28.09.2015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9E21C-C59D-487B-835F-D93539DAA3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80BB-9904-42C2-B966-B837827A3AA8}" type="datetimeFigureOut">
              <a:rPr lang="ru-RU" smtClean="0"/>
              <a:pPr/>
              <a:t>28.09.2015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9E21C-C59D-487B-835F-D93539DAA3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80BB-9904-42C2-B966-B837827A3AA8}" type="datetimeFigureOut">
              <a:rPr lang="ru-RU" smtClean="0"/>
              <a:pPr/>
              <a:t>28.09.2015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9E21C-C59D-487B-835F-D93539DAA3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80BB-9904-42C2-B966-B837827A3AA8}" type="datetimeFigureOut">
              <a:rPr lang="ru-RU" smtClean="0"/>
              <a:pPr/>
              <a:t>28.09.2015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9E21C-C59D-487B-835F-D93539DAA3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80BB-9904-42C2-B966-B837827A3AA8}" type="datetimeFigureOut">
              <a:rPr lang="ru-RU" smtClean="0"/>
              <a:pPr/>
              <a:t>28.09.2015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9E21C-C59D-487B-835F-D93539DAA3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80BB-9904-42C2-B966-B837827A3AA8}" type="datetimeFigureOut">
              <a:rPr lang="ru-RU" smtClean="0"/>
              <a:pPr/>
              <a:t>28.09.2015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9E21C-C59D-487B-835F-D93539DAA3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80BB-9904-42C2-B966-B837827A3AA8}" type="datetimeFigureOut">
              <a:rPr lang="ru-RU" smtClean="0"/>
              <a:pPr/>
              <a:t>28.09.2015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9E21C-C59D-487B-835F-D93539DAA3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80BB-9904-42C2-B966-B837827A3AA8}" type="datetimeFigureOut">
              <a:rPr lang="ru-RU" smtClean="0"/>
              <a:pPr/>
              <a:t>28.09.2015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9E21C-C59D-487B-835F-D93539DAA3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80BB-9904-42C2-B966-B837827A3AA8}" type="datetimeFigureOut">
              <a:rPr lang="ru-RU" smtClean="0"/>
              <a:pPr/>
              <a:t>28.09.2015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9E21C-C59D-487B-835F-D93539DAA3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A80BB-9904-42C2-B966-B837827A3AA8}" type="datetimeFigureOut">
              <a:rPr lang="ru-RU" smtClean="0"/>
              <a:pPr/>
              <a:t>28.09.2015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9E21C-C59D-487B-835F-D93539DAA36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www.podvignaroda.ru/?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odvignaroda.ru/?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571472" y="571480"/>
            <a:ext cx="8215370" cy="5357850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ru-RU" dirty="0" smtClean="0"/>
              <a:t>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algn="ctr">
              <a:buNone/>
            </a:pPr>
            <a:r>
              <a:rPr lang="ru-RU" sz="8400" dirty="0" smtClean="0"/>
              <a:t>Связь поколений</a:t>
            </a:r>
          </a:p>
          <a:p>
            <a:pPr algn="ctr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sz="5400" dirty="0" smtClean="0"/>
              <a:t>творческий проект</a:t>
            </a:r>
            <a:br>
              <a:rPr lang="ru-RU" sz="5400" dirty="0" smtClean="0"/>
            </a:br>
            <a:r>
              <a:rPr lang="ru-RU" sz="5400" i="1" dirty="0" smtClean="0"/>
              <a:t/>
            </a:r>
            <a:br>
              <a:rPr lang="ru-RU" sz="5400" i="1" dirty="0" smtClean="0"/>
            </a:br>
            <a:r>
              <a:rPr lang="ru-RU" sz="5400" i="1" dirty="0" smtClean="0"/>
              <a:t>70-летию Победы посвящается…</a:t>
            </a:r>
            <a:br>
              <a:rPr lang="ru-RU" sz="5400" i="1" dirty="0" smtClean="0"/>
            </a:br>
            <a:r>
              <a:rPr lang="ru-RU" sz="5400" i="1" dirty="0" smtClean="0"/>
              <a:t/>
            </a:r>
            <a:br>
              <a:rPr lang="ru-RU" sz="5400" i="1" dirty="0" smtClean="0"/>
            </a:br>
            <a:r>
              <a:rPr lang="ru-RU" sz="2200" i="1" dirty="0" smtClean="0"/>
              <a:t>подготовил </a:t>
            </a:r>
            <a:r>
              <a:rPr lang="ru-RU" sz="2600" i="1" dirty="0" err="1" smtClean="0"/>
              <a:t>А</a:t>
            </a:r>
            <a:r>
              <a:rPr lang="ru-RU" i="1" dirty="0" err="1" smtClean="0"/>
              <a:t>лтунин</a:t>
            </a:r>
            <a:r>
              <a:rPr lang="ru-RU" i="1" dirty="0" smtClean="0"/>
              <a:t> Игорь</a:t>
            </a:r>
          </a:p>
          <a:p>
            <a:pPr algn="ctr">
              <a:buNone/>
            </a:pPr>
            <a:r>
              <a:rPr lang="ru-RU" i="1" smtClean="0"/>
              <a:t>руководитель </a:t>
            </a:r>
            <a:r>
              <a:rPr lang="ru-RU" i="1" dirty="0" err="1" smtClean="0"/>
              <a:t>Алтунина</a:t>
            </a:r>
            <a:r>
              <a:rPr lang="ru-RU" i="1" dirty="0" smtClean="0"/>
              <a:t>  Ю.В </a:t>
            </a:r>
            <a:br>
              <a:rPr lang="ru-RU" i="1" dirty="0" smtClean="0"/>
            </a:br>
            <a:r>
              <a:rPr lang="ru-RU" i="1" dirty="0" smtClean="0"/>
              <a:t> </a:t>
            </a:r>
            <a:br>
              <a:rPr lang="ru-RU" i="1" dirty="0" smtClean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dirty="0" smtClean="0"/>
              <a:t>Ярославль 2015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174" y="372250"/>
            <a:ext cx="4083106" cy="51284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082" y="3322222"/>
            <a:ext cx="5149926" cy="2892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-571536" y="785795"/>
            <a:ext cx="6215106" cy="114300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Государственные награды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8506" y="1571612"/>
            <a:ext cx="7925460" cy="4451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685800" y="357166"/>
            <a:ext cx="7772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 доблестный труд…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619006"/>
            <a:ext cx="7927676" cy="44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685800" y="500042"/>
            <a:ext cx="7772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 победу в соцсоревновании…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685800" y="500042"/>
            <a:ext cx="7772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Юбилейные награды…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214810" y="1428752"/>
            <a:ext cx="4069584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114130" y="4214818"/>
            <a:ext cx="4172646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356107"/>
            <a:ext cx="4071966" cy="2287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384197"/>
            <a:ext cx="5929354" cy="333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3143248"/>
            <a:ext cx="5929354" cy="333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685800" y="500042"/>
            <a:ext cx="7772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Депутатский билет…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72339"/>
            <a:ext cx="5746960" cy="3228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User\Pictures\2015-01-20 скан\WP_20150120_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2784" y="3000372"/>
            <a:ext cx="6091182" cy="3421590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685800" y="500042"/>
            <a:ext cx="7772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Ударник коммунистического труда…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Pictures\2015-01-20 скан\WP_20150120_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1322520" y="2396988"/>
            <a:ext cx="7178570" cy="4032407"/>
          </a:xfrm>
          <a:prstGeom prst="rect">
            <a:avLst/>
          </a:prstGeom>
          <a:noFill/>
        </p:spPr>
      </p:pic>
      <p:pic>
        <p:nvPicPr>
          <p:cNvPr id="19458" name="Picture 2" descr="C:\Users\User\Pictures\2015-01-20 скан\WP_20150120_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323" y="1280338"/>
            <a:ext cx="7258825" cy="4077488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685800" y="500042"/>
            <a:ext cx="7772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Записи из трудовой…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Pictures\2015-01-20 скан\WP_20150120_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357158" y="571480"/>
            <a:ext cx="8098364" cy="454908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828" y="2000240"/>
            <a:ext cx="3386824" cy="4613684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-1214478" y="5214950"/>
            <a:ext cx="7772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 своём трудовом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посту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86" y="1285860"/>
            <a:ext cx="7616939" cy="5144275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685800" y="500042"/>
            <a:ext cx="7772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Передача опыта молодёжи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85728"/>
            <a:ext cx="7772400" cy="1470025"/>
          </a:xfrm>
        </p:spPr>
        <p:txBody>
          <a:bodyPr/>
          <a:lstStyle/>
          <a:p>
            <a:r>
              <a:rPr lang="ru-RU" dirty="0" smtClean="0"/>
              <a:t>Ушаков Владимир Андреевич</a:t>
            </a:r>
            <a:endParaRPr lang="ru-RU" dirty="0"/>
          </a:p>
        </p:txBody>
      </p:sp>
      <p:pic>
        <p:nvPicPr>
          <p:cNvPr id="6146" name="Picture 2" descr="C:\Users\User\Pictures\2935c2bec7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2571744"/>
            <a:ext cx="1803425" cy="3119438"/>
          </a:xfrm>
          <a:prstGeom prst="rect">
            <a:avLst/>
          </a:prstGeom>
          <a:noFill/>
        </p:spPr>
      </p:pic>
      <p:pic>
        <p:nvPicPr>
          <p:cNvPr id="6147" name="Picture 3" descr="C:\Users\User\Pictures\1e7fcf3ca9a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786058"/>
            <a:ext cx="3623918" cy="2714644"/>
          </a:xfrm>
          <a:prstGeom prst="rect">
            <a:avLst/>
          </a:prstGeom>
          <a:noFill/>
        </p:spPr>
      </p:pic>
      <p:pic>
        <p:nvPicPr>
          <p:cNvPr id="6148" name="Picture 4" descr="C:\Users\User\Pictures\Orden_Krasnaya_zvezda_001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2786058"/>
            <a:ext cx="2910631" cy="2857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14290"/>
            <a:ext cx="8229600" cy="628654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dirty="0" smtClean="0"/>
              <a:t>	Ветераны не молоды  –  уже седы,</a:t>
            </a:r>
          </a:p>
          <a:p>
            <a:pPr>
              <a:buNone/>
            </a:pPr>
            <a:r>
              <a:rPr lang="ru-RU" sz="2400" dirty="0" smtClean="0"/>
              <a:t>	Но стройны ещё , моложавы…</a:t>
            </a:r>
          </a:p>
          <a:p>
            <a:pPr>
              <a:buNone/>
            </a:pPr>
            <a:r>
              <a:rPr lang="ru-RU" sz="2400" dirty="0" smtClean="0"/>
              <a:t>	Дорогие вы наши деды – </a:t>
            </a:r>
          </a:p>
          <a:p>
            <a:pPr>
              <a:buNone/>
            </a:pPr>
            <a:r>
              <a:rPr lang="ru-RU" sz="2400" dirty="0" smtClean="0"/>
              <a:t>	Достояние всей державы!</a:t>
            </a:r>
          </a:p>
          <a:p>
            <a:endParaRPr lang="ru-RU" sz="2400" dirty="0" smtClean="0"/>
          </a:p>
          <a:p>
            <a:pPr>
              <a:buNone/>
            </a:pPr>
            <a:r>
              <a:rPr lang="ru-RU" sz="2400" dirty="0" smtClean="0"/>
              <a:t>	На плечах ваших столько бед,</a:t>
            </a:r>
          </a:p>
          <a:p>
            <a:pPr>
              <a:buNone/>
            </a:pPr>
            <a:r>
              <a:rPr lang="ru-RU" sz="2400" dirty="0" smtClean="0"/>
              <a:t>	Перестрелок , бомбёжек главы!</a:t>
            </a:r>
          </a:p>
          <a:p>
            <a:pPr>
              <a:buNone/>
            </a:pPr>
            <a:r>
              <a:rPr lang="ru-RU" sz="2400" dirty="0" smtClean="0"/>
              <a:t>	Но несёте вы сто Побед</a:t>
            </a:r>
          </a:p>
          <a:p>
            <a:pPr>
              <a:buNone/>
            </a:pPr>
            <a:r>
              <a:rPr lang="ru-RU" sz="2400" dirty="0" smtClean="0"/>
              <a:t>	В лучах золочёной славы!</a:t>
            </a:r>
          </a:p>
          <a:p>
            <a:endParaRPr lang="ru-RU" sz="2400" dirty="0" smtClean="0"/>
          </a:p>
          <a:p>
            <a:pPr>
              <a:buNone/>
            </a:pPr>
            <a:r>
              <a:rPr lang="ru-RU" sz="2400" dirty="0" smtClean="0"/>
              <a:t>	Как на марше сердца стучат,</a:t>
            </a:r>
          </a:p>
          <a:p>
            <a:pPr>
              <a:buNone/>
            </a:pPr>
            <a:r>
              <a:rPr lang="ru-RU" sz="2400" dirty="0" smtClean="0"/>
              <a:t>	Костыли и врачи для виду,</a:t>
            </a:r>
          </a:p>
          <a:p>
            <a:pPr>
              <a:buNone/>
            </a:pPr>
            <a:r>
              <a:rPr lang="ru-RU" sz="2400" dirty="0" smtClean="0"/>
              <a:t>	Вас заменят полки внучат</a:t>
            </a:r>
          </a:p>
          <a:p>
            <a:pPr>
              <a:buNone/>
            </a:pPr>
            <a:r>
              <a:rPr lang="ru-RU" sz="2400" dirty="0" smtClean="0"/>
              <a:t>	И страну не дадут в обиду!</a:t>
            </a:r>
            <a:endParaRPr lang="ru-RU" sz="2400" dirty="0"/>
          </a:p>
        </p:txBody>
      </p:sp>
      <p:pic>
        <p:nvPicPr>
          <p:cNvPr id="4099" name="Picture 3" descr="C:\Users\User\Pictures\i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8654" y="2928934"/>
            <a:ext cx="4232940" cy="3143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1571612"/>
            <a:ext cx="8929718" cy="4629693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14348" y="214290"/>
            <a:ext cx="7772400" cy="1470025"/>
          </a:xfrm>
        </p:spPr>
        <p:txBody>
          <a:bodyPr/>
          <a:lstStyle/>
          <a:p>
            <a:r>
              <a:rPr lang="ru-RU" dirty="0" smtClean="0"/>
              <a:t>Весточка родным</a:t>
            </a:r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1097360"/>
            <a:ext cx="8340032" cy="576064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00034" y="-142900"/>
            <a:ext cx="7772400" cy="1470025"/>
          </a:xfrm>
        </p:spPr>
        <p:txBody>
          <a:bodyPr/>
          <a:lstStyle/>
          <a:p>
            <a:r>
              <a:rPr lang="ru-RU" dirty="0" smtClean="0"/>
              <a:t>Перед войной</a:t>
            </a: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79512" y="428604"/>
            <a:ext cx="8535892" cy="437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196788" rIns="91440" bIns="9839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100" b="0" i="0" u="none" strike="noStrike" cap="none" normalizeH="0" baseline="0" dirty="0" smtClean="0">
                <a:ln>
                  <a:noFill/>
                </a:ln>
                <a:effectLst/>
                <a:latin typeface="Roboto Condensed"/>
                <a:cs typeface="Arial" pitchFamily="34" charset="0"/>
              </a:rPr>
              <a:t>Ушаков Владимир Андреевич 1918г.р.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Roboto"/>
                <a:cs typeface="Arial" pitchFamily="34" charset="0"/>
              </a:rPr>
              <a:t>Звание: капитан 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Roboto"/>
                <a:cs typeface="Arial" pitchFamily="34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Roboto"/>
                <a:cs typeface="Arial" pitchFamily="34" charset="0"/>
              </a:rPr>
              <a:t>в РККА с 1936 года Место призыва: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Roboto"/>
                <a:cs typeface="Arial" pitchFamily="34" charset="0"/>
              </a:rPr>
              <a:t>Тутаевский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Roboto"/>
                <a:cs typeface="Arial" pitchFamily="34" charset="0"/>
              </a:rPr>
              <a:t> РВК, Ярославская обл.,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Roboto"/>
                <a:cs typeface="Arial" pitchFamily="34" charset="0"/>
              </a:rPr>
              <a:t>Тутаевский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Roboto"/>
                <a:cs typeface="Arial" pitchFamily="34" charset="0"/>
              </a:rPr>
              <a:t> р-н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888888"/>
                </a:solidFill>
                <a:effectLst/>
                <a:latin typeface="Roboto"/>
                <a:cs typeface="Arial" pitchFamily="34" charset="0"/>
              </a:rPr>
              <a:t>№ записи: 19198477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Roboto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Roboto"/>
                <a:cs typeface="Arial" pitchFamily="34" charset="0"/>
              </a:rPr>
              <a:t>Архивные документы о данном награждении: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Roboto"/>
                <a:cs typeface="Arial" pitchFamily="34" charset="0"/>
              </a:rPr>
              <a:t>I. Приказ(указ) о награждении и сопроводительные документы к нему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Roboto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28BCA"/>
                </a:solidFill>
                <a:effectLst/>
                <a:latin typeface="Roboto"/>
                <a:cs typeface="Arial" pitchFamily="34" charset="0"/>
                <a:hlinkClick r:id="rId2"/>
              </a:rPr>
              <a:t>- первая страница приказ или указа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Roboto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28BCA"/>
                </a:solidFill>
                <a:effectLst/>
                <a:latin typeface="Roboto"/>
                <a:cs typeface="Arial" pitchFamily="34" charset="0"/>
                <a:hlinkClick r:id="rId2"/>
              </a:rPr>
              <a:t>- строка в наградном списке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Roboto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28BCA"/>
                </a:solidFill>
                <a:effectLst/>
                <a:latin typeface="Roboto"/>
                <a:cs typeface="Arial" pitchFamily="34" charset="0"/>
                <a:hlinkClick r:id="rId2"/>
              </a:rPr>
              <a:t>- наградной лист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Roboto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Roboto"/>
                <a:cs typeface="Arial" pitchFamily="34" charset="0"/>
              </a:rPr>
              <a:t>II. Учетная картотека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Roboto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428BCA"/>
                </a:solidFill>
                <a:effectLst/>
                <a:latin typeface="Roboto"/>
                <a:cs typeface="Arial" pitchFamily="34" charset="0"/>
                <a:hlinkClick r:id="rId2"/>
              </a:rPr>
              <a:t>- данные в учетной картотеке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Roboto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Roboto"/>
                <a:cs typeface="Arial" pitchFamily="34" charset="0"/>
              </a:rPr>
              <a:t>Орден Красной Звезды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Roboto"/>
                <a:cs typeface="Arial" pitchFamily="34" charset="0"/>
              </a:rPr>
              <a:t> 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Roboto"/>
                <a:cs typeface="Arial" pitchFamily="34" charset="0"/>
              </a:rPr>
              <a:t/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Roboto"/>
                <a:cs typeface="Arial" pitchFamily="34" charset="0"/>
              </a:rPr>
            </a:b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Roboto"/>
                <a:cs typeface="Arial" pitchFamily="34" charset="0"/>
              </a:rPr>
              <a:t/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Roboto"/>
                <a:cs typeface="Arial" pitchFamily="34" charset="0"/>
              </a:rPr>
            </a:b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Roboto"/>
                <a:cs typeface="Arial" pitchFamily="34" charset="0"/>
              </a:rPr>
              <a:t>  </a:t>
            </a:r>
            <a:endParaRPr kumimoji="0" lang="ru-RU" sz="62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Roboto"/>
              <a:cs typeface="Arial" pitchFamily="34" charset="0"/>
            </a:endParaRPr>
          </a:p>
        </p:txBody>
      </p:sp>
      <p:pic>
        <p:nvPicPr>
          <p:cNvPr id="18434" name="Picture 2" descr="http://www.podvignaroda.ru/img/awards/award10-s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28988"/>
            <a:ext cx="3872436" cy="37290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podvignaroda.ru/filter/filterimage?path=VS/084/033-0686044-1676%2b004-1675/00000319_1.jpg&amp;id=19198477&amp;id1=09cc8f45b4605ad9464ca2a9867aa21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857364"/>
            <a:ext cx="8767261" cy="3714587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71472" y="214290"/>
            <a:ext cx="7772400" cy="1470025"/>
          </a:xfrm>
        </p:spPr>
        <p:txBody>
          <a:bodyPr/>
          <a:lstStyle/>
          <a:p>
            <a:r>
              <a:rPr lang="ru-RU" dirty="0" smtClean="0"/>
              <a:t>Описание подвига</a:t>
            </a:r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852" y="1643050"/>
            <a:ext cx="8591797" cy="4826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42910" y="0"/>
            <a:ext cx="7772400" cy="1470025"/>
          </a:xfrm>
        </p:spPr>
        <p:txBody>
          <a:bodyPr/>
          <a:lstStyle/>
          <a:p>
            <a:r>
              <a:rPr lang="ru-RU" dirty="0" smtClean="0"/>
              <a:t>Военная дружба</a:t>
            </a: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74" y="928670"/>
            <a:ext cx="8745352" cy="491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52736"/>
            <a:ext cx="7947785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312" y="1000108"/>
            <a:ext cx="8611337" cy="483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71546"/>
            <a:ext cx="8811629" cy="4949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obd-memorial.ru/memorial/fullimage?id=74284953&amp;id1=f2161f63a3fd6c14a3d467dc882ce3dd&amp;path=Z/011/033-0011458-0047/000001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332656"/>
            <a:ext cx="5307236" cy="63862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642919"/>
            <a:ext cx="81439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	На </a:t>
            </a:r>
            <a:r>
              <a:rPr lang="ru-RU" sz="2400" dirty="0"/>
              <a:t>карте </a:t>
            </a:r>
            <a:r>
              <a:rPr lang="ru-RU" sz="2400" dirty="0" err="1"/>
              <a:t>Менде</a:t>
            </a:r>
            <a:r>
              <a:rPr lang="ru-RU" sz="2400" dirty="0"/>
              <a:t> за 1857 год от </a:t>
            </a:r>
            <a:r>
              <a:rPr lang="ru-RU" sz="2400" dirty="0" err="1" smtClean="0"/>
              <a:t>Романово-Борисоглебска</a:t>
            </a:r>
            <a:r>
              <a:rPr lang="ru-RU" sz="2400" dirty="0" smtClean="0"/>
              <a:t> </a:t>
            </a:r>
            <a:r>
              <a:rPr lang="ru-RU" sz="2400" dirty="0"/>
              <a:t>вверх по течению Волги, на левом берегу, находится село </a:t>
            </a:r>
            <a:r>
              <a:rPr lang="ru-RU" sz="2400" dirty="0" err="1"/>
              <a:t>Хопылёво</a:t>
            </a:r>
            <a:r>
              <a:rPr lang="ru-RU" sz="2400" dirty="0"/>
              <a:t>. </a:t>
            </a:r>
            <a:r>
              <a:rPr lang="ru-RU" sz="2400" dirty="0" smtClean="0"/>
              <a:t>Сельцо </a:t>
            </a:r>
            <a:r>
              <a:rPr lang="ru-RU" sz="2400" dirty="0" err="1"/>
              <a:t>Котовское</a:t>
            </a:r>
            <a:r>
              <a:rPr lang="ru-RU" sz="2400" dirty="0"/>
              <a:t> находится  </a:t>
            </a:r>
            <a:r>
              <a:rPr lang="ru-RU" sz="2400" dirty="0" smtClean="0"/>
              <a:t>рядом </a:t>
            </a:r>
            <a:r>
              <a:rPr lang="ru-RU" sz="2400" dirty="0"/>
              <a:t>с сельцом </a:t>
            </a:r>
            <a:r>
              <a:rPr lang="ru-RU" sz="2400" dirty="0" err="1"/>
              <a:t>Шашково</a:t>
            </a:r>
            <a:r>
              <a:rPr lang="ru-RU" sz="2400" dirty="0"/>
              <a:t>. Ныне село </a:t>
            </a:r>
            <a:r>
              <a:rPr lang="ru-RU" sz="2400" dirty="0" err="1"/>
              <a:t>Хопылёво</a:t>
            </a:r>
            <a:r>
              <a:rPr lang="ru-RU" sz="2400" dirty="0"/>
              <a:t> переименовано в </a:t>
            </a:r>
            <a:r>
              <a:rPr lang="ru-RU" sz="2400" dirty="0" err="1"/>
              <a:t>Кирово</a:t>
            </a:r>
            <a:r>
              <a:rPr lang="ru-RU" sz="2400" dirty="0"/>
              <a:t>, а сельцо </a:t>
            </a:r>
            <a:r>
              <a:rPr lang="ru-RU" sz="2400" dirty="0" err="1"/>
              <a:t>Котовское</a:t>
            </a:r>
            <a:r>
              <a:rPr lang="ru-RU" sz="2400" dirty="0"/>
              <a:t> </a:t>
            </a:r>
            <a:r>
              <a:rPr lang="ru-RU" sz="2400" dirty="0" smtClean="0"/>
              <a:t>– в деревню Котово </a:t>
            </a:r>
            <a:r>
              <a:rPr lang="ru-RU" sz="2400" dirty="0"/>
              <a:t>(может, уже не существует</a:t>
            </a:r>
            <a:r>
              <a:rPr lang="ru-RU" sz="2400" dirty="0" smtClean="0"/>
              <a:t>).</a:t>
            </a:r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/>
          </a:p>
        </p:txBody>
      </p:sp>
      <p:pic>
        <p:nvPicPr>
          <p:cNvPr id="3" name="Picture 2" descr="C:\Users\User\Pictures\i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3071810"/>
            <a:ext cx="4691089" cy="35718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67544" y="548678"/>
          <a:ext cx="7920879" cy="6055831"/>
        </p:xfrm>
        <a:graphic>
          <a:graphicData uri="http://schemas.openxmlformats.org/drawingml/2006/table">
            <a:tbl>
              <a:tblPr/>
              <a:tblGrid>
                <a:gridCol w="1980220"/>
                <a:gridCol w="3960439"/>
                <a:gridCol w="1980220"/>
              </a:tblGrid>
              <a:tr h="459218"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rebuchet MS"/>
                        </a:rPr>
                        <a:t/>
                      </a:r>
                      <a:br>
                        <a:rPr lang="ru-RU" sz="1400" b="1" dirty="0">
                          <a:latin typeface="Trebuchet MS"/>
                        </a:rPr>
                      </a:br>
                      <a:r>
                        <a:rPr lang="ru-RU" sz="1400" b="1" dirty="0">
                          <a:latin typeface="Trebuchet MS"/>
                        </a:rPr>
                        <a:t>Информация из приказа об исключении из списков</a:t>
                      </a:r>
                    </a:p>
                  </a:txBody>
                  <a:tcPr marL="70101" marR="70101" marT="23367" marB="23367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0356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44865" marR="44865" marT="22432" marB="22432">
                    <a:lnT>
                      <a:noFill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L="44865" marR="44865" marT="22432" marB="22432">
                    <a:lnT>
                      <a:noFill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900"/>
                    </a:p>
                  </a:txBody>
                  <a:tcPr marL="44865" marR="44865" marT="22432" marB="22432">
                    <a:lnT>
                      <a:noFill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031"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solidFill>
                            <a:srgbClr val="FF6600"/>
                          </a:solidFill>
                          <a:latin typeface="Trebuchet MS"/>
                        </a:rPr>
                        <a:t>Фамилия</a:t>
                      </a:r>
                    </a:p>
                  </a:txBody>
                  <a:tcPr marL="70101" marR="70101" marT="23367" marB="23367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>
                          <a:latin typeface="Trebuchet MS"/>
                        </a:rPr>
                        <a:t>Ушаков</a:t>
                      </a:r>
                    </a:p>
                  </a:txBody>
                  <a:tcPr marL="14020" marR="14020" marT="14020" marB="1402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900">
                        <a:latin typeface="Trebuchet MS"/>
                      </a:endParaRPr>
                    </a:p>
                  </a:txBody>
                  <a:tcPr marL="70101" marR="70101" marT="23367" marB="23367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031"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solidFill>
                            <a:srgbClr val="FF6600"/>
                          </a:solidFill>
                          <a:latin typeface="Trebuchet MS"/>
                        </a:rPr>
                        <a:t>Имя</a:t>
                      </a:r>
                    </a:p>
                  </a:txBody>
                  <a:tcPr marL="70101" marR="70101" marT="23367" marB="23367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>
                          <a:latin typeface="Trebuchet MS"/>
                        </a:rPr>
                        <a:t>Владимир</a:t>
                      </a:r>
                    </a:p>
                  </a:txBody>
                  <a:tcPr marL="14020" marR="14020" marT="14020" marB="1402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900">
                        <a:latin typeface="Trebuchet MS"/>
                      </a:endParaRPr>
                    </a:p>
                  </a:txBody>
                  <a:tcPr marL="70101" marR="70101" marT="23367" marB="23367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031"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solidFill>
                            <a:srgbClr val="FF6600"/>
                          </a:solidFill>
                          <a:latin typeface="Trebuchet MS"/>
                        </a:rPr>
                        <a:t>Отчество</a:t>
                      </a:r>
                    </a:p>
                  </a:txBody>
                  <a:tcPr marL="70101" marR="70101" marT="23367" marB="23367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>
                          <a:latin typeface="Trebuchet MS"/>
                        </a:rPr>
                        <a:t>Андреевич</a:t>
                      </a:r>
                    </a:p>
                  </a:txBody>
                  <a:tcPr marL="14020" marR="14020" marT="14020" marB="1402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900">
                        <a:latin typeface="Trebuchet MS"/>
                      </a:endParaRPr>
                    </a:p>
                  </a:txBody>
                  <a:tcPr marL="70101" marR="70101" marT="23367" marB="23367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218"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solidFill>
                            <a:srgbClr val="FF6600"/>
                          </a:solidFill>
                          <a:latin typeface="Trebuchet MS"/>
                        </a:rPr>
                        <a:t>Дата рождения/Возраст</a:t>
                      </a:r>
                    </a:p>
                  </a:txBody>
                  <a:tcPr marL="70101" marR="70101" marT="23367" marB="23367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>
                          <a:latin typeface="Trebuchet MS"/>
                        </a:rPr>
                        <a:t>__.__.1918</a:t>
                      </a:r>
                    </a:p>
                  </a:txBody>
                  <a:tcPr marL="14020" marR="14020" marT="14020" marB="1402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900">
                        <a:latin typeface="Trebuchet MS"/>
                      </a:endParaRPr>
                    </a:p>
                  </a:txBody>
                  <a:tcPr marL="70101" marR="70101" marT="23367" marB="23367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218"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solidFill>
                            <a:srgbClr val="FF6600"/>
                          </a:solidFill>
                          <a:latin typeface="Trebuchet MS"/>
                        </a:rPr>
                        <a:t>Последнее место службы</a:t>
                      </a:r>
                    </a:p>
                  </a:txBody>
                  <a:tcPr marL="70101" marR="70101" marT="23367" marB="23367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latin typeface="Trebuchet MS"/>
                        </a:rPr>
                        <a:t>904 АП 351 СД</a:t>
                      </a:r>
                    </a:p>
                  </a:txBody>
                  <a:tcPr marL="14020" marR="14020" marT="14020" marB="1402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900">
                        <a:latin typeface="Trebuchet MS"/>
                      </a:endParaRPr>
                    </a:p>
                  </a:txBody>
                  <a:tcPr marL="70101" marR="70101" marT="23367" marB="23367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031"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solidFill>
                            <a:srgbClr val="FF6600"/>
                          </a:solidFill>
                          <a:latin typeface="Trebuchet MS"/>
                        </a:rPr>
                        <a:t>Воинское звание</a:t>
                      </a:r>
                    </a:p>
                  </a:txBody>
                  <a:tcPr marL="70101" marR="70101" marT="23367" marB="23367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>
                          <a:latin typeface="Trebuchet MS"/>
                        </a:rPr>
                        <a:t>капитан</a:t>
                      </a:r>
                    </a:p>
                  </a:txBody>
                  <a:tcPr marL="14020" marR="14020" marT="14020" marB="1402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900">
                        <a:latin typeface="Trebuchet MS"/>
                      </a:endParaRPr>
                    </a:p>
                  </a:txBody>
                  <a:tcPr marL="70101" marR="70101" marT="23367" marB="23367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031"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solidFill>
                            <a:srgbClr val="FF6600"/>
                          </a:solidFill>
                          <a:latin typeface="Trebuchet MS"/>
                        </a:rPr>
                        <a:t>Причина выбытия</a:t>
                      </a:r>
                    </a:p>
                  </a:txBody>
                  <a:tcPr marL="70101" marR="70101" marT="23367" marB="23367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>
                          <a:latin typeface="Trebuchet MS"/>
                        </a:rPr>
                        <a:t>убит</a:t>
                      </a:r>
                    </a:p>
                  </a:txBody>
                  <a:tcPr marL="14020" marR="14020" marT="14020" marB="1402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900">
                        <a:latin typeface="Trebuchet MS"/>
                      </a:endParaRPr>
                    </a:p>
                  </a:txBody>
                  <a:tcPr marL="70101" marR="70101" marT="23367" marB="23367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031"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solidFill>
                            <a:srgbClr val="FF6600"/>
                          </a:solidFill>
                          <a:latin typeface="Trebuchet MS"/>
                        </a:rPr>
                        <a:t>Дата выбытия</a:t>
                      </a:r>
                    </a:p>
                  </a:txBody>
                  <a:tcPr marL="70101" marR="70101" marT="23367" marB="23367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>
                          <a:latin typeface="Trebuchet MS"/>
                        </a:rPr>
                        <a:t>12.06.1943</a:t>
                      </a:r>
                    </a:p>
                  </a:txBody>
                  <a:tcPr marL="14020" marR="14020" marT="14020" marB="1402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900">
                        <a:latin typeface="Trebuchet MS"/>
                      </a:endParaRPr>
                    </a:p>
                  </a:txBody>
                  <a:tcPr marL="70101" marR="70101" marT="23367" marB="23367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031"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solidFill>
                            <a:srgbClr val="FF6600"/>
                          </a:solidFill>
                          <a:latin typeface="Trebuchet MS"/>
                        </a:rPr>
                        <a:t>Место выбытия</a:t>
                      </a:r>
                    </a:p>
                  </a:txBody>
                  <a:tcPr marL="70101" marR="70101" marT="23367" marB="23367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>
                          <a:latin typeface="Trebuchet MS"/>
                        </a:rPr>
                        <a:t>Краснодарский край</a:t>
                      </a:r>
                    </a:p>
                  </a:txBody>
                  <a:tcPr marL="14020" marR="14020" marT="14020" marB="1402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900">
                        <a:latin typeface="Trebuchet MS"/>
                      </a:endParaRPr>
                    </a:p>
                  </a:txBody>
                  <a:tcPr marL="70101" marR="70101" marT="23367" marB="23367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218"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solidFill>
                            <a:srgbClr val="FF6600"/>
                          </a:solidFill>
                          <a:latin typeface="Trebuchet MS"/>
                        </a:rPr>
                        <a:t>Название источника информации</a:t>
                      </a:r>
                    </a:p>
                  </a:txBody>
                  <a:tcPr marL="70101" marR="70101" marT="23367" marB="23367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>
                          <a:latin typeface="Trebuchet MS"/>
                        </a:rPr>
                        <a:t>ЦАМО</a:t>
                      </a:r>
                    </a:p>
                  </a:txBody>
                  <a:tcPr marL="14020" marR="14020" marT="14020" marB="1402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900">
                        <a:latin typeface="Trebuchet MS"/>
                      </a:endParaRPr>
                    </a:p>
                  </a:txBody>
                  <a:tcPr marL="70101" marR="70101" marT="23367" marB="23367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5403"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solidFill>
                            <a:srgbClr val="FF6600"/>
                          </a:solidFill>
                          <a:latin typeface="Trebuchet MS"/>
                        </a:rPr>
                        <a:t>Номер фонда источника информации</a:t>
                      </a:r>
                    </a:p>
                  </a:txBody>
                  <a:tcPr marL="70101" marR="70101" marT="23367" marB="23367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>
                          <a:latin typeface="Trebuchet MS"/>
                        </a:rPr>
                        <a:t>33</a:t>
                      </a:r>
                    </a:p>
                  </a:txBody>
                  <a:tcPr marL="14020" marR="14020" marT="14020" marB="1402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900">
                        <a:latin typeface="Trebuchet MS"/>
                      </a:endParaRPr>
                    </a:p>
                  </a:txBody>
                  <a:tcPr marL="70101" marR="70101" marT="23367" marB="23367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5403"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solidFill>
                            <a:srgbClr val="FF6600"/>
                          </a:solidFill>
                          <a:latin typeface="Trebuchet MS"/>
                        </a:rPr>
                        <a:t>Номер описи источника информации</a:t>
                      </a:r>
                    </a:p>
                  </a:txBody>
                  <a:tcPr marL="70101" marR="70101" marT="23367" marB="23367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>
                          <a:latin typeface="Trebuchet MS"/>
                        </a:rPr>
                        <a:t>11458</a:t>
                      </a:r>
                    </a:p>
                  </a:txBody>
                  <a:tcPr marL="14020" marR="14020" marT="14020" marB="1402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900">
                        <a:latin typeface="Trebuchet MS"/>
                      </a:endParaRPr>
                    </a:p>
                  </a:txBody>
                  <a:tcPr marL="70101" marR="70101" marT="23367" marB="23367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655403"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solidFill>
                            <a:srgbClr val="FF6600"/>
                          </a:solidFill>
                          <a:latin typeface="Trebuchet MS"/>
                        </a:rPr>
                        <a:t>Номер дела источника информации</a:t>
                      </a:r>
                    </a:p>
                  </a:txBody>
                  <a:tcPr marL="70101" marR="70101" marT="23367" marB="23367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latin typeface="Trebuchet MS"/>
                        </a:rPr>
                        <a:t>47</a:t>
                      </a:r>
                    </a:p>
                  </a:txBody>
                  <a:tcPr marL="14020" marR="14020" marT="14020" marB="1402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E0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44865" marR="44865" marT="22432" marB="22432">
                    <a:lnL>
                      <a:noFill/>
                    </a:lnL>
                    <a:lnT>
                      <a:noFill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42910" y="285728"/>
            <a:ext cx="7772400" cy="471490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Ушаков  Василий Андреевич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70" name="Picture 2" descr="C:\Users\User\Pictures\Orden_Krasnaya_zvezda_001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1857364"/>
            <a:ext cx="4064266" cy="3990070"/>
          </a:xfrm>
          <a:prstGeom prst="rect">
            <a:avLst/>
          </a:prstGeom>
          <a:noFill/>
        </p:spPr>
      </p:pic>
      <p:pic>
        <p:nvPicPr>
          <p:cNvPr id="7171" name="Picture 3" descr="C:\Users\User\Pictures\2935c2bec7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857364"/>
            <a:ext cx="2286016" cy="39541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14291"/>
            <a:ext cx="857256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Ушаков Василий Андреевич</a:t>
            </a:r>
          </a:p>
          <a:p>
            <a:r>
              <a:rPr lang="ru-RU" sz="2000" dirty="0"/>
              <a:t>Год рождения: __.__.1913 </a:t>
            </a:r>
            <a:br>
              <a:rPr lang="ru-RU" sz="2000" dirty="0"/>
            </a:br>
            <a:r>
              <a:rPr lang="ru-RU" sz="2000" dirty="0" err="1"/>
              <a:t>гв</a:t>
            </a:r>
            <a:r>
              <a:rPr lang="ru-RU" sz="2000" dirty="0"/>
              <a:t>. мл. лейтенант </a:t>
            </a:r>
            <a:br>
              <a:rPr lang="ru-RU" sz="2000" dirty="0"/>
            </a:br>
            <a:r>
              <a:rPr lang="ru-RU" sz="2000" dirty="0"/>
              <a:t>в РККА с __.__.1941 года </a:t>
            </a:r>
            <a:br>
              <a:rPr lang="ru-RU" sz="2000" dirty="0"/>
            </a:br>
            <a:r>
              <a:rPr lang="ru-RU" sz="2000" dirty="0"/>
              <a:t>место рождения: Ярославская обл., </a:t>
            </a:r>
            <a:r>
              <a:rPr lang="ru-RU" sz="2000" dirty="0" err="1"/>
              <a:t>Тутаевский</a:t>
            </a:r>
            <a:r>
              <a:rPr lang="ru-RU" sz="2000" dirty="0"/>
              <a:t> р-н, д. </a:t>
            </a:r>
            <a:r>
              <a:rPr lang="ru-RU" sz="2000" dirty="0" err="1"/>
              <a:t>Котово№</a:t>
            </a:r>
            <a:r>
              <a:rPr lang="ru-RU" sz="2000" dirty="0"/>
              <a:t> записи: 1509493721</a:t>
            </a:r>
          </a:p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/>
              <a:t>Перечень наград</a:t>
            </a:r>
            <a:r>
              <a:rPr lang="ru-RU" sz="2000" dirty="0"/>
              <a:t> 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>1</a:t>
            </a:r>
          </a:p>
          <a:p>
            <a:r>
              <a:rPr lang="ru-RU" sz="2000" dirty="0"/>
              <a:t>9/</a:t>
            </a:r>
            <a:r>
              <a:rPr lang="ru-RU" sz="2000" dirty="0" err="1"/>
              <a:t>н</a:t>
            </a:r>
            <a:endParaRPr lang="ru-RU" sz="2000" dirty="0"/>
          </a:p>
          <a:p>
            <a:r>
              <a:rPr lang="ru-RU" sz="2000" dirty="0"/>
              <a:t>25.04.1942</a:t>
            </a:r>
          </a:p>
          <a:p>
            <a:r>
              <a:rPr lang="ru-RU" sz="2000" dirty="0"/>
              <a:t>Медаль «За отвагу»</a:t>
            </a:r>
          </a:p>
          <a:p>
            <a:r>
              <a:rPr lang="ru-RU" sz="2000" dirty="0">
                <a:hlinkClick r:id="rId2"/>
              </a:rPr>
              <a:t>Показать документ о награждении</a:t>
            </a:r>
            <a:endParaRPr lang="ru-RU" sz="2000" dirty="0"/>
          </a:p>
          <a:p>
            <a:r>
              <a:rPr lang="ru-RU" sz="2000" dirty="0"/>
              <a:t>2</a:t>
            </a:r>
          </a:p>
          <a:p>
            <a:r>
              <a:rPr lang="ru-RU" sz="2000" dirty="0"/>
              <a:t>29/</a:t>
            </a:r>
            <a:r>
              <a:rPr lang="ru-RU" sz="2000" dirty="0" err="1"/>
              <a:t>н</a:t>
            </a:r>
            <a:endParaRPr lang="ru-RU" sz="2000" dirty="0"/>
          </a:p>
          <a:p>
            <a:r>
              <a:rPr lang="ru-RU" sz="2000" dirty="0"/>
              <a:t>25.05.1945</a:t>
            </a:r>
          </a:p>
          <a:p>
            <a:r>
              <a:rPr lang="ru-RU" sz="2000" dirty="0"/>
              <a:t>Орден Красной Звезды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428604"/>
            <a:ext cx="8580788" cy="585791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odvignaroda.ru/filter/filterimage?path=VS/388/033-0690306-1802%2b012-1810/00000320_1.jpg&amp;id=42700703&amp;id1=82707f51fcd84ff2c0e0aa13983de1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174" y="2339316"/>
            <a:ext cx="8759652" cy="2179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357166"/>
            <a:ext cx="8656391" cy="612068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5555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60648"/>
            <a:ext cx="5112568" cy="64387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1000108"/>
            <a:ext cx="8215370" cy="371477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Освободители Европы,</a:t>
            </a:r>
            <a:br>
              <a:rPr lang="ru-RU" dirty="0" smtClean="0"/>
            </a:br>
            <a:r>
              <a:rPr lang="ru-RU" dirty="0" smtClean="0"/>
              <a:t>Победы нашей кузнецы,</a:t>
            </a:r>
            <a:br>
              <a:rPr lang="ru-RU" dirty="0" smtClean="0"/>
            </a:br>
            <a:r>
              <a:rPr lang="ru-RU" dirty="0" smtClean="0"/>
              <a:t>Военной доблести творцы.</a:t>
            </a:r>
            <a:br>
              <a:rPr lang="ru-RU" dirty="0" smtClean="0"/>
            </a:br>
            <a:r>
              <a:rPr lang="ru-RU" dirty="0" smtClean="0"/>
              <a:t>Вам благодарны все народы…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/>
              <a:t>в . </a:t>
            </a:r>
            <a:r>
              <a:rPr lang="ru-RU" sz="2000" dirty="0" err="1" smtClean="0"/>
              <a:t>шарипов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C:\Users\User\Pictures\i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511428"/>
            <a:ext cx="3071834" cy="29536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7158" y="357166"/>
            <a:ext cx="8001056" cy="3786214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2400" dirty="0" smtClean="0">
                <a:solidFill>
                  <a:schemeClr val="tx1"/>
                </a:solidFill>
                <a:cs typeface="Aharoni" pitchFamily="2" charset="-79"/>
              </a:rPr>
              <a:t>	</a:t>
            </a:r>
          </a:p>
          <a:p>
            <a:pPr algn="just"/>
            <a:endParaRPr lang="ru-RU" sz="2400" dirty="0" smtClean="0">
              <a:solidFill>
                <a:schemeClr val="tx1"/>
              </a:solidFill>
              <a:cs typeface="Aharoni" pitchFamily="2" charset="-79"/>
            </a:endParaRPr>
          </a:p>
          <a:p>
            <a:pPr algn="just"/>
            <a:r>
              <a:rPr lang="ru-RU" sz="2400" dirty="0" smtClean="0">
                <a:solidFill>
                  <a:schemeClr val="tx1"/>
                </a:solidFill>
                <a:cs typeface="Aharoni" pitchFamily="2" charset="-79"/>
              </a:rPr>
              <a:t>	</a:t>
            </a:r>
            <a:r>
              <a:rPr lang="ru-RU" sz="2600" dirty="0" smtClean="0">
                <a:solidFill>
                  <a:schemeClr val="tx1"/>
                </a:solidFill>
                <a:cs typeface="Aharoni" pitchFamily="2" charset="-79"/>
              </a:rPr>
              <a:t>Вот в этой деревне Котово родились и жили три брата Ушаковы: Василий , Александр и Владимир. </a:t>
            </a:r>
          </a:p>
          <a:p>
            <a:pPr algn="just"/>
            <a:r>
              <a:rPr lang="ru-RU" sz="2600" dirty="0" smtClean="0">
                <a:solidFill>
                  <a:schemeClr val="tx1"/>
                </a:solidFill>
                <a:cs typeface="Aharoni" pitchFamily="2" charset="-79"/>
              </a:rPr>
              <a:t>	Когда началась финская кампания, то все трое ушли на фронт защищать наши границы. После финской началась Великая отечественная война, в которой участвовали двое из братьев: Василий и Владимир. Средний брат Александр был первоклассным слесарем-лекальщиком и имел </a:t>
            </a:r>
            <a:r>
              <a:rPr lang="ru-RU" sz="2600" dirty="0" err="1" smtClean="0">
                <a:solidFill>
                  <a:schemeClr val="tx1"/>
                </a:solidFill>
                <a:cs typeface="Aharoni" pitchFamily="2" charset="-79"/>
              </a:rPr>
              <a:t>бронь</a:t>
            </a:r>
            <a:r>
              <a:rPr lang="ru-RU" sz="2600" dirty="0" smtClean="0">
                <a:solidFill>
                  <a:schemeClr val="tx1"/>
                </a:solidFill>
                <a:cs typeface="Aharoni" pitchFamily="2" charset="-79"/>
              </a:rPr>
              <a:t>, он остался в тылу и работал на военном заводе.</a:t>
            </a:r>
          </a:p>
          <a:p>
            <a:endParaRPr lang="ru-RU" sz="2400" b="1" dirty="0" smtClean="0">
              <a:solidFill>
                <a:schemeClr val="tx1"/>
              </a:solidFill>
              <a:cs typeface="Aharoni" pitchFamily="2" charset="-79"/>
            </a:endParaRPr>
          </a:p>
          <a:p>
            <a:endParaRPr lang="ru-RU" sz="2400" b="1" dirty="0" smtClean="0">
              <a:solidFill>
                <a:schemeClr val="tx1"/>
              </a:solidFill>
              <a:cs typeface="Aharoni" pitchFamily="2" charset="-79"/>
            </a:endParaRPr>
          </a:p>
          <a:p>
            <a:endParaRPr lang="ru-RU" sz="2400" b="1" dirty="0" smtClean="0">
              <a:solidFill>
                <a:schemeClr val="tx1"/>
              </a:solidFill>
              <a:cs typeface="Aharoni" pitchFamily="2" charset="-79"/>
            </a:endParaRPr>
          </a:p>
        </p:txBody>
      </p:sp>
      <p:pic>
        <p:nvPicPr>
          <p:cNvPr id="2051" name="Picture 3" descr="C:\Users\User\Pictures\i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3143248"/>
            <a:ext cx="4548206" cy="34111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1214422"/>
            <a:ext cx="7772400" cy="1470025"/>
          </a:xfrm>
        </p:spPr>
        <p:txBody>
          <a:bodyPr/>
          <a:lstStyle/>
          <a:p>
            <a:r>
              <a:rPr lang="ru-RU" dirty="0" smtClean="0"/>
              <a:t>Ушаков Александр Андреевич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85852" y="2857496"/>
            <a:ext cx="6400800" cy="1752600"/>
          </a:xfrm>
        </p:spPr>
        <p:txBody>
          <a:bodyPr/>
          <a:lstStyle/>
          <a:p>
            <a:r>
              <a:rPr lang="ru-RU" dirty="0" smtClean="0"/>
              <a:t>1911-1977</a:t>
            </a:r>
            <a:endParaRPr lang="ru-RU" dirty="0"/>
          </a:p>
        </p:txBody>
      </p:sp>
      <p:pic>
        <p:nvPicPr>
          <p:cNvPr id="5122" name="Picture 2" descr="C:\Users\User\Pictures\i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3143248"/>
            <a:ext cx="3119450" cy="3295194"/>
          </a:xfrm>
          <a:prstGeom prst="rect">
            <a:avLst/>
          </a:prstGeom>
          <a:noFill/>
        </p:spPr>
      </p:pic>
      <p:pic>
        <p:nvPicPr>
          <p:cNvPr id="5123" name="Picture 3" descr="C:\Users\User\Pictures\e22657b49c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714620"/>
            <a:ext cx="2071702" cy="37839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357554" y="857232"/>
            <a:ext cx="6215106" cy="128588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Ушаков Александр Андреевич,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участник финской кампании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1014908">
            <a:off x="2315946" y="2697361"/>
            <a:ext cx="6428582" cy="3842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285728"/>
            <a:ext cx="3214710" cy="42862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214282" y="357166"/>
            <a:ext cx="8715436" cy="1197736"/>
          </a:xfrm>
          <a:prstGeom prst="rect">
            <a:avLst/>
          </a:prstGeom>
          <a:solidFill>
            <a:srgbClr val="E6EFF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26979" tIns="0" rIns="0" bIns="88872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/>
              <a:t>Государственный завод № 62 Народного Комиссариата боеприпасов, г.Ярославль, Ярославская </a:t>
            </a:r>
            <a:r>
              <a:rPr lang="ru-RU" sz="2400" dirty="0" smtClean="0"/>
              <a:t>область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User\Pictures\7ac4fae57c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643050"/>
            <a:ext cx="7239024" cy="48953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4282" y="197346"/>
            <a:ext cx="878687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Историческая </a:t>
            </a:r>
            <a:r>
              <a:rPr lang="ru-RU" sz="2400" b="1" dirty="0"/>
              <a:t>справка</a:t>
            </a:r>
          </a:p>
          <a:p>
            <a:pPr algn="just"/>
            <a:r>
              <a:rPr lang="ru-RU" sz="2400" dirty="0" smtClean="0"/>
              <a:t>	14 </a:t>
            </a:r>
            <a:r>
              <a:rPr lang="ru-RU" sz="2400" dirty="0"/>
              <a:t>марта 1931 года между Всесоюзным государственным объединением среднего машиностроения </a:t>
            </a:r>
            <a:r>
              <a:rPr lang="ru-RU" sz="2400" dirty="0" err="1" smtClean="0"/>
              <a:t>Союзсредмашина</a:t>
            </a:r>
            <a:r>
              <a:rPr lang="ru-RU" sz="2400" dirty="0" smtClean="0"/>
              <a:t> </a:t>
            </a:r>
            <a:r>
              <a:rPr lang="ru-RU" sz="2400" dirty="0"/>
              <a:t>и Московским отделением </a:t>
            </a:r>
            <a:r>
              <a:rPr lang="ru-RU" sz="2400" dirty="0" err="1"/>
              <a:t>Гипроспецмета</a:t>
            </a:r>
            <a:r>
              <a:rPr lang="ru-RU" sz="2400" dirty="0"/>
              <a:t> был заключен договор о разработке проекта завода "по производству снарядов и взрывателей" в городе Ярославле. Ярославль был выбран из-за своего географического положения: развитая сеть железных дорог и водное сообщение по реке </a:t>
            </a:r>
            <a:r>
              <a:rPr lang="ru-RU" sz="2400" dirty="0" smtClean="0"/>
              <a:t>Волге. </a:t>
            </a:r>
          </a:p>
          <a:p>
            <a:pPr algn="just"/>
            <a:r>
              <a:rPr lang="ru-RU" sz="2400" dirty="0" smtClean="0"/>
              <a:t>	Под завод отвели участок, предназначенный первоначально для Ярославского механического завода швейных машин. Новый завод, получивший название Государственный завод № 62, должен был производить осколочные, бронебойные и трассирующие снаряды и головные и донные взрыватели. </a:t>
            </a:r>
          </a:p>
          <a:p>
            <a:endParaRPr lang="ru-RU"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85728"/>
            <a:ext cx="864399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	</a:t>
            </a:r>
          </a:p>
          <a:p>
            <a:pPr algn="just"/>
            <a:r>
              <a:rPr lang="ru-RU" sz="2400" dirty="0" smtClean="0"/>
              <a:t>	В 1932 году завод был ориентирован на производство 45 мм бронебойных и осколочных снарядов. В сентябре 1935 года завод начал выпускать 45 мм бронебойные снаряды. На полную мощность  (5 000 000 штук) предприятие должно было выйти во время войны, а пока, кроме военной продукции, на заводе производили и мирную продукцию: поршневые пальцы для тракторов, роликовые подшипники и бронзовые вкладыши. </a:t>
            </a:r>
          </a:p>
          <a:p>
            <a:pPr algn="just"/>
            <a:r>
              <a:rPr lang="ru-RU" sz="2400" dirty="0" smtClean="0"/>
              <a:t>	При заводе имелся артиллерийский полигон для испытания военной продукции. В 1937 году началось производство 20 мм осколочных снарядов. В 1939 году завод № 62 перешел в ведение Народного комиссариата боеприпасов. В ноябре 1941 года, в связи с ухудшением военной обстановки, завод № 62 был эвакуирован в город Челябинск.</a:t>
            </a:r>
          </a:p>
          <a:p>
            <a:endParaRPr lang="ru-RU" sz="2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</TotalTime>
  <Words>136</Words>
  <Application>Microsoft Office PowerPoint</Application>
  <PresentationFormat>Экран (4:3)</PresentationFormat>
  <Paragraphs>106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4" baseType="lpstr">
      <vt:lpstr>Aharoni</vt:lpstr>
      <vt:lpstr>Arial</vt:lpstr>
      <vt:lpstr>Calibri</vt:lpstr>
      <vt:lpstr>Roboto</vt:lpstr>
      <vt:lpstr>Roboto Condensed</vt:lpstr>
      <vt:lpstr>Trebuchet MS</vt:lpstr>
      <vt:lpstr>Тема Office</vt:lpstr>
      <vt:lpstr> </vt:lpstr>
      <vt:lpstr>Презентация PowerPoint</vt:lpstr>
      <vt:lpstr>Презентация PowerPoint</vt:lpstr>
      <vt:lpstr>Презентация PowerPoint</vt:lpstr>
      <vt:lpstr>Ушаков Александр Андреевич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Ушаков Владимир Андреевич</vt:lpstr>
      <vt:lpstr>Весточка родным</vt:lpstr>
      <vt:lpstr>Перед войной</vt:lpstr>
      <vt:lpstr>Презентация PowerPoint</vt:lpstr>
      <vt:lpstr>Описание подвига</vt:lpstr>
      <vt:lpstr>Военная дружба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Освободители Европы, Победы нашей кузнецы, Военной доблести творцы. Вам благодарны все народы…   в . шарипов  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Связь поколений</dc:title>
  <dc:creator>User</dc:creator>
  <cp:lastModifiedBy>user</cp:lastModifiedBy>
  <cp:revision>82</cp:revision>
  <dcterms:created xsi:type="dcterms:W3CDTF">2015-01-19T18:38:16Z</dcterms:created>
  <dcterms:modified xsi:type="dcterms:W3CDTF">2015-09-28T18:39:20Z</dcterms:modified>
</cp:coreProperties>
</file>