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8" r:id="rId2"/>
    <p:sldId id="274" r:id="rId3"/>
    <p:sldId id="272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5" r:id="rId18"/>
    <p:sldId id="276" r:id="rId19"/>
    <p:sldId id="277" r:id="rId20"/>
    <p:sldId id="273" r:id="rId21"/>
    <p:sldId id="284" r:id="rId22"/>
    <p:sldId id="285" r:id="rId23"/>
    <p:sldId id="286" r:id="rId24"/>
    <p:sldId id="26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64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3;&#1088;&#1086;&#1084;&#1086;&#1074;&#1072;\Desktop\&#1063;&#1072;&#1081;&#1082;&#1086;&#1074;&#1089;&#1082;&#1080;&#1081;%20-%20&#1042;&#1088;&#1077;&#1084;&#1077;&#1085;&#1072;%20&#1075;&#1086;&#1076;&#1072;%20&#1054;&#1082;&#1090;&#1103;&#1073;&#1088;&#1100;%20&#1054;&#1089;&#1077;&#1085;&#1085;&#1103;&#1103;%20&#1087;&#1077;&#1089;&#1085;&#1103;%20(audiopoisk.com)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file:///\\images.yandex.ru\yandsearch%3ftext=%25D0%25BA%25D0%25B0%25D1%2580%25D1%2582%25D0%25B8%25D0%25BD%25D1%258B%20%25D0%25B8.%25D0%25B8.%20%25D0%25BB%25D0%25B5%25D0%25B2%25D0%25B8%25D1%2582%25D0%25B0%25D0%25BD%25D0%25B0%20%25D0%25BE%25D1%2581%25D0%25B5%25D0%25BD%25D1%258C&amp;lr=1093&amp;noreask=1&amp;source=wiz" TargetMode="External"/><Relationship Id="rId2" Type="http://schemas.openxmlformats.org/officeDocument/2006/relationships/hyperlink" Target="file:///\\images.yandex.ru\%3flr=1093&amp;source=wiz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bibliotekar.ru/" TargetMode="External"/><Relationship Id="rId4" Type="http://schemas.openxmlformats.org/officeDocument/2006/relationships/hyperlink" Target="http://ru.wikipedia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785794"/>
            <a:ext cx="835824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  <a:latin typeface="Arial Black" pitchFamily="34" charset="0"/>
              </a:rPr>
              <a:t>Внеклассное мероприятие</a:t>
            </a:r>
          </a:p>
          <a:p>
            <a:endParaRPr lang="ru-RU" sz="40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ru-RU" sz="6600" dirty="0" smtClean="0">
                <a:solidFill>
                  <a:srgbClr val="00B0F0"/>
                </a:solidFill>
                <a:latin typeface="Arial Black" pitchFamily="34" charset="0"/>
              </a:rPr>
              <a:t>«</a:t>
            </a:r>
            <a:r>
              <a:rPr lang="ru-RU" sz="6600" dirty="0" smtClean="0">
                <a:solidFill>
                  <a:srgbClr val="00B0F0"/>
                </a:solidFill>
                <a:latin typeface="Arial Black" pitchFamily="34" charset="0"/>
              </a:rPr>
              <a:t>Краски осени»</a:t>
            </a:r>
            <a:endParaRPr lang="ru-RU" sz="66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501317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Работу выполнили: группа учащихся 4 «А» класса   МООУ СШИ №6.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orld.lib.ru/img/l/libkind_b_m/msworddoc-46/autum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2088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5589240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Октябрь (</a:t>
            </a:r>
            <a:r>
              <a:rPr lang="ru-RU" b="1" dirty="0" smtClean="0"/>
              <a:t>Осень</a:t>
            </a:r>
            <a:r>
              <a:rPr lang="ru-RU" dirty="0" smtClean="0"/>
              <a:t>) - </a:t>
            </a:r>
            <a:r>
              <a:rPr lang="ru-RU" b="1" dirty="0" smtClean="0"/>
              <a:t>Левитан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at18.privet.ru/lr/0b1ca2e5d6b4b19b7b39d45314676d6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84887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85883" y="5589240"/>
            <a:ext cx="2772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Картина</a:t>
            </a:r>
            <a:r>
              <a:rPr lang="ru-RU" dirty="0" smtClean="0"/>
              <a:t> </a:t>
            </a:r>
            <a:r>
              <a:rPr lang="ru-RU" b="1" dirty="0" smtClean="0"/>
              <a:t>Осенний</a:t>
            </a:r>
            <a:r>
              <a:rPr lang="ru-RU" dirty="0" smtClean="0"/>
              <a:t> пейзаж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artcontext.info/images/stories/user/levitan_peyzaj/peyzaji-levitana-0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99288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433" name="Picture 1" descr="http://yandex.st/lego/_/La6qi18Z8LwgnZdsAr1qy1GwCw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563888" y="5542042"/>
            <a:ext cx="4392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Картина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Исаака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Левитана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Осень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g1.liveinternet.ru/images/attach/c/1/50/608/50608091_doli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489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5589240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Картина</a:t>
            </a:r>
            <a:r>
              <a:rPr lang="ru-RU" dirty="0" smtClean="0"/>
              <a:t> Исаака </a:t>
            </a:r>
            <a:r>
              <a:rPr lang="ru-RU" b="1" dirty="0" smtClean="0"/>
              <a:t>Левитана</a:t>
            </a:r>
            <a:r>
              <a:rPr lang="ru-RU" dirty="0" smtClean="0"/>
              <a:t> Долина реки. </a:t>
            </a:r>
            <a:r>
              <a:rPr lang="ru-RU" b="1" dirty="0" smtClean="0"/>
              <a:t>Осень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082.radikal.ru/1010/bc/ef2d856fc0e5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6489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537321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эту </a:t>
            </a:r>
            <a:r>
              <a:rPr lang="ru-RU" b="1" dirty="0" smtClean="0"/>
              <a:t>осень</a:t>
            </a:r>
            <a:r>
              <a:rPr lang="ru-RU" dirty="0" smtClean="0"/>
              <a:t> - мы не одни в созвучии колоколов.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stat20.privet.ru/lr/0b26cfe2282a3dc97252f45b5cfde84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20879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38072" y="5445224"/>
            <a:ext cx="5318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Исаак </a:t>
            </a:r>
            <a:r>
              <a:rPr lang="ru-RU" sz="2000" b="1" dirty="0" smtClean="0"/>
              <a:t>Левитан</a:t>
            </a:r>
            <a:r>
              <a:rPr lang="ru-RU" sz="2000" dirty="0" smtClean="0"/>
              <a:t>. Пейзажи всей России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ergolaalbum.free.fr/wp-content/levitan%20evening%20bells%2018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99288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http://pergolaalbum.free.fr/wp-content/levitan%20evening%20bells%2018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2" y="629072"/>
            <a:ext cx="7696472" cy="560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27585" y="5733256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Левитан</a:t>
            </a:r>
            <a:r>
              <a:rPr lang="ru-RU" sz="2000" dirty="0" smtClean="0"/>
              <a:t> - Вечерний звон. </a:t>
            </a:r>
            <a:r>
              <a:rPr lang="ru-RU" dirty="0" smtClean="0"/>
              <a:t>1892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491880" y="260648"/>
            <a:ext cx="5652120" cy="6264696"/>
          </a:xfrm>
          <a:prstGeom prst="vertic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-428660" y="548680"/>
            <a:ext cx="5216684" cy="5760640"/>
          </a:xfrm>
          <a:prstGeom prst="verticalScroll">
            <a:avLst/>
          </a:prstGeom>
          <a:solidFill>
            <a:srgbClr val="C364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dirty="0" smtClean="0"/>
              <a:t>Пётр Ильич Чайковский</a:t>
            </a:r>
            <a:endParaRPr lang="ru-R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071546"/>
            <a:ext cx="392909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Чайковский - Времена года Октябрь Осенняя песня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14348" y="500042"/>
            <a:ext cx="304800" cy="304800"/>
          </a:xfrm>
          <a:prstGeom prst="rect">
            <a:avLst/>
          </a:prstGeom>
        </p:spPr>
      </p:pic>
      <p:pic>
        <p:nvPicPr>
          <p:cNvPr id="7" name="Чайковский - Времена года Октябрь Осенняя песня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83568" y="8367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5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250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25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491880" y="260648"/>
            <a:ext cx="5652120" cy="6264696"/>
          </a:xfrm>
          <a:prstGeom prst="vertic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-428660" y="548680"/>
            <a:ext cx="5216684" cy="5760640"/>
          </a:xfrm>
          <a:prstGeom prst="verticalScroll">
            <a:avLst/>
          </a:prstGeom>
          <a:solidFill>
            <a:srgbClr val="C364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dirty="0" smtClean="0"/>
              <a:t>Александр Сергеевич Пушкин</a:t>
            </a:r>
            <a:endParaRPr lang="ru-RU" sz="5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571480"/>
            <a:ext cx="392909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/>
              <a:t>Осень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4800" b="1" i="1" dirty="0" smtClean="0">
                <a:solidFill>
                  <a:srgbClr val="FF0000"/>
                </a:solidFill>
              </a:rPr>
              <a:t>  Осенью восхищались многие писатели, художники, музыканты…. И каждый по – своему показал её в своих произведениях. 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/>
              <a:t>А. С. Пушкин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857364"/>
            <a:ext cx="6286544" cy="300039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12800" dirty="0" smtClean="0"/>
              <a:t>   </a:t>
            </a:r>
            <a:r>
              <a:rPr lang="ru-RU" sz="12800" dirty="0" smtClean="0">
                <a:solidFill>
                  <a:srgbClr val="FF0000"/>
                </a:solidFill>
              </a:rPr>
              <a:t>Уж небо осенью дышало,</a:t>
            </a:r>
            <a:br>
              <a:rPr lang="ru-RU" sz="12800" dirty="0" smtClean="0">
                <a:solidFill>
                  <a:srgbClr val="FF0000"/>
                </a:solidFill>
              </a:rPr>
            </a:br>
            <a:r>
              <a:rPr lang="ru-RU" sz="12800" dirty="0" smtClean="0">
                <a:solidFill>
                  <a:srgbClr val="FF0000"/>
                </a:solidFill>
              </a:rPr>
              <a:t>Уж реже солнышко блистало,</a:t>
            </a:r>
            <a:br>
              <a:rPr lang="ru-RU" sz="12800" dirty="0" smtClean="0">
                <a:solidFill>
                  <a:srgbClr val="FF0000"/>
                </a:solidFill>
              </a:rPr>
            </a:br>
            <a:r>
              <a:rPr lang="ru-RU" sz="12800" dirty="0" smtClean="0">
                <a:solidFill>
                  <a:srgbClr val="FF0000"/>
                </a:solidFill>
              </a:rPr>
              <a:t>Короче становился день,</a:t>
            </a:r>
            <a:br>
              <a:rPr lang="ru-RU" sz="12800" dirty="0" smtClean="0">
                <a:solidFill>
                  <a:srgbClr val="FF0000"/>
                </a:solidFill>
              </a:rPr>
            </a:br>
            <a:r>
              <a:rPr lang="ru-RU" sz="12800" dirty="0" smtClean="0">
                <a:solidFill>
                  <a:srgbClr val="FF0000"/>
                </a:solidFill>
              </a:rPr>
              <a:t>Лесов таинственная сень</a:t>
            </a:r>
            <a:br>
              <a:rPr lang="ru-RU" sz="12800" dirty="0" smtClean="0">
                <a:solidFill>
                  <a:srgbClr val="FF0000"/>
                </a:solidFill>
              </a:rPr>
            </a:br>
            <a:r>
              <a:rPr lang="ru-RU" sz="12800" dirty="0" smtClean="0">
                <a:solidFill>
                  <a:srgbClr val="FF0000"/>
                </a:solidFill>
              </a:rPr>
              <a:t>С печальным шумом обнажалась.</a:t>
            </a:r>
            <a:br>
              <a:rPr lang="ru-RU" sz="12800" dirty="0" smtClean="0">
                <a:solidFill>
                  <a:srgbClr val="FF0000"/>
                </a:solidFill>
              </a:rPr>
            </a:br>
            <a:r>
              <a:rPr lang="ru-RU" sz="12800" dirty="0" smtClean="0">
                <a:solidFill>
                  <a:srgbClr val="FF0000"/>
                </a:solidFill>
              </a:rPr>
              <a:t>Ложился на поля туман,</a:t>
            </a:r>
            <a:br>
              <a:rPr lang="ru-RU" sz="12800" dirty="0" smtClean="0">
                <a:solidFill>
                  <a:srgbClr val="FF0000"/>
                </a:solidFill>
              </a:rPr>
            </a:br>
            <a:r>
              <a:rPr lang="ru-RU" sz="12800" dirty="0" smtClean="0">
                <a:solidFill>
                  <a:srgbClr val="FF0000"/>
                </a:solidFill>
              </a:rPr>
              <a:t>Гусей крикливых караван</a:t>
            </a:r>
            <a:br>
              <a:rPr lang="ru-RU" sz="12800" dirty="0" smtClean="0">
                <a:solidFill>
                  <a:srgbClr val="FF0000"/>
                </a:solidFill>
              </a:rPr>
            </a:br>
            <a:r>
              <a:rPr lang="ru-RU" sz="12800" dirty="0" smtClean="0">
                <a:solidFill>
                  <a:srgbClr val="FF0000"/>
                </a:solidFill>
              </a:rPr>
              <a:t>Тянулся к югу: приближалась</a:t>
            </a:r>
            <a:br>
              <a:rPr lang="ru-RU" sz="12800" dirty="0" smtClean="0">
                <a:solidFill>
                  <a:srgbClr val="FF0000"/>
                </a:solidFill>
              </a:rPr>
            </a:br>
            <a:r>
              <a:rPr lang="ru-RU" sz="12800" dirty="0" smtClean="0">
                <a:solidFill>
                  <a:srgbClr val="FF0000"/>
                </a:solidFill>
              </a:rPr>
              <a:t>Довольно скучная пора;</a:t>
            </a:r>
            <a:br>
              <a:rPr lang="ru-RU" sz="12800" dirty="0" smtClean="0">
                <a:solidFill>
                  <a:srgbClr val="FF0000"/>
                </a:solidFill>
              </a:rPr>
            </a:br>
            <a:r>
              <a:rPr lang="ru-RU" sz="12800" dirty="0" smtClean="0">
                <a:solidFill>
                  <a:srgbClr val="FF0000"/>
                </a:solidFill>
              </a:rPr>
              <a:t>Стоял ноябрь уж у двора.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428736"/>
            <a:ext cx="207167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Иван Бунин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5191"/>
            <a:ext cx="5929322" cy="4625609"/>
          </a:xfrm>
        </p:spPr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Лес, точно терем расписной, 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Лиловый, золотой, багряный,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Веселой, пестрою стеной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Стоит над светлою поляной.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    Березы желтою резьбой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Блестят в лазури </a:t>
            </a:r>
            <a:r>
              <a:rPr lang="ru-RU" dirty="0" err="1" smtClean="0">
                <a:solidFill>
                  <a:srgbClr val="C00000"/>
                </a:solidFill>
              </a:rPr>
              <a:t>голубой</a:t>
            </a:r>
            <a:r>
              <a:rPr lang="ru-RU" dirty="0" smtClean="0">
                <a:solidFill>
                  <a:srgbClr val="C00000"/>
                </a:solidFill>
              </a:rPr>
              <a:t>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Как вышки, елочки темнеют,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А между кленами синеют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То там, то здесь в листве сквозной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Просветы в небо, что оконца.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Лес пахнет дубом и сосной,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За лето высох он от солнца,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И Осень тихою вдовой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Вступает в пестрый терем свой… </a:t>
            </a:r>
          </a:p>
          <a:p>
            <a:pPr>
              <a:defRPr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Picture 4" descr="88509_zlota_jesien_zolte_drze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500173"/>
            <a:ext cx="3106728" cy="502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Фёдор Иванович Тютчев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3757610" cy="462560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>
                <a:cs typeface="Aharoni" pitchFamily="2" charset="-79"/>
              </a:rPr>
              <a:t>Есть в осени первоначальной</a:t>
            </a:r>
          </a:p>
          <a:p>
            <a:endParaRPr lang="ru-RU" sz="1200" b="1" dirty="0" smtClean="0">
              <a:cs typeface="Aharoni" pitchFamily="2" charset="-79"/>
            </a:endParaRPr>
          </a:p>
          <a:p>
            <a:pPr>
              <a:buNone/>
            </a:pPr>
            <a:r>
              <a:rPr lang="ru-RU" sz="1200" b="1" dirty="0" smtClean="0">
                <a:cs typeface="Aharoni" pitchFamily="2" charset="-79"/>
              </a:rPr>
              <a:t>Короткая, но дивная пора -</a:t>
            </a:r>
          </a:p>
          <a:p>
            <a:endParaRPr lang="ru-RU" sz="1200" b="1" dirty="0" smtClean="0">
              <a:cs typeface="Aharoni" pitchFamily="2" charset="-79"/>
            </a:endParaRPr>
          </a:p>
          <a:p>
            <a:pPr>
              <a:buNone/>
            </a:pPr>
            <a:r>
              <a:rPr lang="ru-RU" sz="1200" b="1" dirty="0" smtClean="0">
                <a:cs typeface="Aharoni" pitchFamily="2" charset="-79"/>
              </a:rPr>
              <a:t>Весь день стоит как бы хрустальный,</a:t>
            </a:r>
          </a:p>
          <a:p>
            <a:endParaRPr lang="ru-RU" sz="1200" b="1" dirty="0" smtClean="0">
              <a:cs typeface="Aharoni" pitchFamily="2" charset="-79"/>
            </a:endParaRPr>
          </a:p>
          <a:p>
            <a:pPr>
              <a:buNone/>
            </a:pPr>
            <a:r>
              <a:rPr lang="ru-RU" sz="1200" b="1" dirty="0" smtClean="0">
                <a:cs typeface="Aharoni" pitchFamily="2" charset="-79"/>
              </a:rPr>
              <a:t>И лучезарны вечера...</a:t>
            </a:r>
          </a:p>
          <a:p>
            <a:endParaRPr lang="ru-RU" sz="1200" b="1" dirty="0" smtClean="0">
              <a:cs typeface="Aharoni" pitchFamily="2" charset="-79"/>
            </a:endParaRPr>
          </a:p>
          <a:p>
            <a:pPr>
              <a:buNone/>
            </a:pPr>
            <a:r>
              <a:rPr lang="ru-RU" sz="1200" b="1" dirty="0" smtClean="0">
                <a:cs typeface="Aharoni" pitchFamily="2" charset="-79"/>
              </a:rPr>
              <a:t>Где бодрый серп гулял и падал колос,</a:t>
            </a:r>
          </a:p>
          <a:p>
            <a:endParaRPr lang="ru-RU" sz="1200" b="1" dirty="0" smtClean="0">
              <a:cs typeface="Aharoni" pitchFamily="2" charset="-79"/>
            </a:endParaRPr>
          </a:p>
          <a:p>
            <a:pPr>
              <a:buNone/>
            </a:pPr>
            <a:r>
              <a:rPr lang="ru-RU" sz="1200" b="1" dirty="0" smtClean="0">
                <a:cs typeface="Aharoni" pitchFamily="2" charset="-79"/>
              </a:rPr>
              <a:t>Теперь уж пусто всё - простор везде,-</a:t>
            </a:r>
          </a:p>
          <a:p>
            <a:endParaRPr lang="ru-RU" sz="1200" b="1" dirty="0" smtClean="0">
              <a:cs typeface="Aharoni" pitchFamily="2" charset="-79"/>
            </a:endParaRPr>
          </a:p>
          <a:p>
            <a:pPr>
              <a:buNone/>
            </a:pPr>
            <a:r>
              <a:rPr lang="ru-RU" sz="1200" b="1" dirty="0" smtClean="0">
                <a:cs typeface="Aharoni" pitchFamily="2" charset="-79"/>
              </a:rPr>
              <a:t>Лишь паутины тонкий волос</a:t>
            </a:r>
          </a:p>
          <a:p>
            <a:endParaRPr lang="ru-RU" sz="1200" b="1" dirty="0" smtClean="0">
              <a:cs typeface="Aharoni" pitchFamily="2" charset="-79"/>
            </a:endParaRPr>
          </a:p>
          <a:p>
            <a:pPr>
              <a:buNone/>
            </a:pPr>
            <a:r>
              <a:rPr lang="ru-RU" sz="1200" b="1" dirty="0" smtClean="0">
                <a:cs typeface="Aharoni" pitchFamily="2" charset="-79"/>
              </a:rPr>
              <a:t>Блестит на праздной борозде.</a:t>
            </a:r>
          </a:p>
          <a:p>
            <a:pPr>
              <a:buNone/>
            </a:pPr>
            <a:endParaRPr lang="ru-RU" sz="1200" b="1" dirty="0" smtClean="0">
              <a:cs typeface="Aharoni" pitchFamily="2" charset="-79"/>
            </a:endParaRPr>
          </a:p>
          <a:p>
            <a:pPr>
              <a:buNone/>
            </a:pPr>
            <a:r>
              <a:rPr lang="ru-RU" sz="1200" b="1" dirty="0" smtClean="0">
                <a:cs typeface="Aharoni" pitchFamily="2" charset="-79"/>
              </a:rPr>
              <a:t>Пустеет воздух, птиц не слышно боле,</a:t>
            </a:r>
          </a:p>
          <a:p>
            <a:endParaRPr lang="ru-RU" sz="1200" b="1" dirty="0" smtClean="0">
              <a:cs typeface="Aharoni" pitchFamily="2" charset="-79"/>
            </a:endParaRPr>
          </a:p>
          <a:p>
            <a:pPr>
              <a:buNone/>
            </a:pPr>
            <a:r>
              <a:rPr lang="ru-RU" sz="1200" b="1" dirty="0" smtClean="0">
                <a:cs typeface="Aharoni" pitchFamily="2" charset="-79"/>
              </a:rPr>
              <a:t>Но далеко ещё до первых зимних бурь -</a:t>
            </a:r>
          </a:p>
          <a:p>
            <a:endParaRPr lang="ru-RU" sz="1200" b="1" dirty="0" smtClean="0">
              <a:cs typeface="Aharoni" pitchFamily="2" charset="-79"/>
            </a:endParaRPr>
          </a:p>
          <a:p>
            <a:pPr>
              <a:buNone/>
            </a:pPr>
            <a:r>
              <a:rPr lang="ru-RU" sz="1200" b="1" dirty="0" smtClean="0">
                <a:cs typeface="Aharoni" pitchFamily="2" charset="-79"/>
              </a:rPr>
              <a:t>И льётся чистая и тёплая лазурь</a:t>
            </a:r>
          </a:p>
          <a:p>
            <a:endParaRPr lang="ru-RU" sz="1200" b="1" dirty="0" smtClean="0">
              <a:cs typeface="Aharoni" pitchFamily="2" charset="-79"/>
            </a:endParaRPr>
          </a:p>
          <a:p>
            <a:pPr>
              <a:buNone/>
            </a:pPr>
            <a:r>
              <a:rPr lang="ru-RU" sz="1200" b="1" dirty="0" smtClean="0">
                <a:cs typeface="Aharoni" pitchFamily="2" charset="-79"/>
              </a:rPr>
              <a:t>На отдыхающее поле...</a:t>
            </a:r>
            <a:endParaRPr lang="ru-RU" sz="1200" b="1" dirty="0"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785927"/>
            <a:ext cx="5143504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К. Д. Бальмонт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3043230" cy="4625609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dirty="0" smtClean="0">
                <a:latin typeface="Arial Black" pitchFamily="34" charset="0"/>
              </a:rPr>
              <a:t>Поспевает брусника,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b="1" dirty="0" smtClean="0">
                <a:latin typeface="Arial Black" pitchFamily="34" charset="0"/>
              </a:rPr>
              <a:t>Стали дни холоднее,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b="1" dirty="0" smtClean="0">
                <a:latin typeface="Arial Black" pitchFamily="34" charset="0"/>
              </a:rPr>
              <a:t>И от птичьего крика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b="1" dirty="0" smtClean="0">
                <a:latin typeface="Arial Black" pitchFamily="34" charset="0"/>
              </a:rPr>
              <a:t>В сердце стало грустнее.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endParaRPr lang="ru-RU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b="1" dirty="0" smtClean="0">
                <a:latin typeface="Arial Black" pitchFamily="34" charset="0"/>
              </a:rPr>
              <a:t>Стаи птиц улетают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b="1" dirty="0" smtClean="0">
                <a:latin typeface="Arial Black" pitchFamily="34" charset="0"/>
              </a:rPr>
              <a:t>Прочь, за синее море.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b="1" dirty="0" smtClean="0">
                <a:latin typeface="Arial Black" pitchFamily="34" charset="0"/>
              </a:rPr>
              <a:t>Все деревья блистают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b="1" dirty="0" smtClean="0">
                <a:latin typeface="Arial Black" pitchFamily="34" charset="0"/>
              </a:rPr>
              <a:t>В разноцветном уборе.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endParaRPr lang="ru-RU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b="1" dirty="0" smtClean="0">
                <a:latin typeface="Arial Black" pitchFamily="34" charset="0"/>
              </a:rPr>
              <a:t>Солнце реже смеется,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b="1" dirty="0" smtClean="0">
                <a:latin typeface="Arial Black" pitchFamily="34" charset="0"/>
              </a:rPr>
              <a:t>Нет в цветах благовонья.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b="1" dirty="0" smtClean="0">
                <a:latin typeface="Arial Black" pitchFamily="34" charset="0"/>
              </a:rPr>
              <a:t>Скоро Осень проснется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b="1" dirty="0" smtClean="0">
                <a:latin typeface="Arial Black" pitchFamily="34" charset="0"/>
              </a:rPr>
              <a:t>И заплачет спросонья.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4" name="Рисунок 3" descr="http://www.artvek.ru/levitan/levitan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428736"/>
            <a:ext cx="557213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268761"/>
            <a:ext cx="648072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 smtClean="0"/>
              <a:t>                   Источники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780929"/>
            <a:ext cx="6480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hlinkClick r:id="rId2" action="ppaction://hlinkfile"/>
              </a:rPr>
              <a:t>images.yandex.ru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›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     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hlinkClick r:id="rId3" action="ppaction://hlinkfile"/>
              </a:rPr>
              <a:t>картины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hlinkClick r:id="rId3" action="ppaction://hlinkfile"/>
              </a:rPr>
              <a:t>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hlinkClick r:id="rId3" action="ppaction://hlinkfile"/>
              </a:rPr>
              <a:t>и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hlinkClick r:id="rId3" action="ppaction://hlinkfile"/>
              </a:rPr>
              <a:t>.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hlinkClick r:id="rId3" action="ppaction://hlinkfile"/>
              </a:rPr>
              <a:t>и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hlinkClick r:id="rId3" action="ppaction://hlinkfile"/>
              </a:rPr>
              <a:t>.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  <a:hlinkClick r:id="rId3" action="ppaction://hlinkfile"/>
              </a:rPr>
              <a:t>левитана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hlinkClick r:id="rId3" action="ppaction://hlinkfile"/>
              </a:rPr>
              <a:t>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hlinkClick r:id="rId3" action="ppaction://hlinkfile"/>
              </a:rPr>
              <a:t>осень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3501008"/>
            <a:ext cx="6480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hlinkClick r:id="rId4"/>
              </a:rPr>
              <a:t>ru.wikipedia.org</a:t>
            </a:r>
            <a:r>
              <a:rPr lang="en-US" dirty="0" err="1" smtClean="0">
                <a:solidFill>
                  <a:srgbClr val="0070C0"/>
                </a:solidFill>
              </a:rPr>
              <a:t>›wiki</a:t>
            </a:r>
            <a:r>
              <a:rPr lang="en-US" dirty="0" smtClean="0">
                <a:solidFill>
                  <a:srgbClr val="0070C0"/>
                </a:solidFill>
              </a:rPr>
              <a:t>…</a:t>
            </a:r>
            <a:r>
              <a:rPr lang="ru-RU" b="1" dirty="0" smtClean="0">
                <a:solidFill>
                  <a:srgbClr val="0070C0"/>
                </a:solidFill>
              </a:rPr>
              <a:t>осень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4293096"/>
            <a:ext cx="6480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bibliotekar.ru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491880" y="260648"/>
            <a:ext cx="5652120" cy="6264696"/>
          </a:xfrm>
          <a:prstGeom prst="vertic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Левита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836712"/>
            <a:ext cx="443086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ертикальный свиток 7"/>
          <p:cNvSpPr/>
          <p:nvPr/>
        </p:nvSpPr>
        <p:spPr>
          <a:xfrm>
            <a:off x="-428660" y="548680"/>
            <a:ext cx="5216684" cy="5760640"/>
          </a:xfrm>
          <a:prstGeom prst="verticalScroll">
            <a:avLst/>
          </a:prstGeom>
          <a:solidFill>
            <a:srgbClr val="C364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 smtClean="0"/>
              <a:t>Исаак Ильич Левитан, русский</a:t>
            </a:r>
            <a:endParaRPr lang="ru-RU" sz="6000" dirty="0" smtClean="0"/>
          </a:p>
          <a:p>
            <a:r>
              <a:rPr lang="ru-RU" sz="6000" b="1" dirty="0" smtClean="0"/>
              <a:t>художник</a:t>
            </a:r>
            <a:r>
              <a:rPr lang="ru-RU" sz="6000" dirty="0" smtClean="0"/>
              <a:t>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artvek.ru/levitan/levitan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13690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5517232"/>
            <a:ext cx="3888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Золотая осень И.И. Левитан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b5.ac-images.myspacecdn.com/02017/57/32/2017552375_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280920" cy="61206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517232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</a:t>
            </a:r>
            <a:r>
              <a:rPr lang="ru-RU" sz="2400" dirty="0" smtClean="0"/>
              <a:t>.</a:t>
            </a:r>
            <a:r>
              <a:rPr lang="ru-RU" sz="2400" b="1" dirty="0" smtClean="0"/>
              <a:t>И</a:t>
            </a:r>
            <a:r>
              <a:rPr lang="ru-RU" sz="2400" dirty="0" smtClean="0"/>
              <a:t>. </a:t>
            </a:r>
            <a:r>
              <a:rPr lang="ru-RU" sz="2400" b="1" dirty="0" smtClean="0"/>
              <a:t>Левитан</a:t>
            </a:r>
            <a:r>
              <a:rPr lang="ru-RU" sz="2400" dirty="0" smtClean="0"/>
              <a:t>. </a:t>
            </a:r>
            <a:r>
              <a:rPr lang="ru-RU" sz="2400" b="1" dirty="0" smtClean="0"/>
              <a:t>Осень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001.radikal.ru/i193/1010/f2/9df8ac68134c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6489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5229200"/>
            <a:ext cx="4320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Левитан</a:t>
            </a:r>
            <a:r>
              <a:rPr lang="ru-RU" sz="2400" dirty="0" smtClean="0"/>
              <a:t> </a:t>
            </a:r>
            <a:r>
              <a:rPr lang="ru-RU" sz="2400" b="1" dirty="0" smtClean="0"/>
              <a:t>И</a:t>
            </a:r>
            <a:r>
              <a:rPr lang="ru-RU" sz="2400" dirty="0" smtClean="0"/>
              <a:t>.</a:t>
            </a:r>
            <a:r>
              <a:rPr lang="ru-RU" sz="2400" b="1" dirty="0" smtClean="0"/>
              <a:t>И</a:t>
            </a:r>
            <a:r>
              <a:rPr lang="ru-RU" sz="2400" dirty="0" smtClean="0"/>
              <a:t>.</a:t>
            </a:r>
            <a:r>
              <a:rPr lang="ru-RU" sz="2400" b="1" dirty="0" smtClean="0"/>
              <a:t>Осень</a:t>
            </a:r>
            <a:r>
              <a:rPr lang="ru-RU" sz="2400" dirty="0" smtClean="0"/>
              <a:t>. </a:t>
            </a:r>
            <a:r>
              <a:rPr lang="ru-RU" dirty="0" smtClean="0"/>
              <a:t>Березки 1899 (Сумский художественный музей)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bibliotekar.ru/rusLevitan/11.files/image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992887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5589240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Последние листы с нагих своих ветвей. </a:t>
            </a:r>
            <a:r>
              <a:rPr lang="ru-RU" sz="2000" b="1" dirty="0" smtClean="0"/>
              <a:t>Левитан</a:t>
            </a:r>
            <a:r>
              <a:rPr lang="ru-RU" sz="2000" dirty="0" smtClean="0"/>
              <a:t> </a:t>
            </a:r>
            <a:r>
              <a:rPr lang="ru-RU" sz="2000" b="1" dirty="0" smtClean="0"/>
              <a:t>И</a:t>
            </a:r>
            <a:r>
              <a:rPr lang="ru-RU" sz="2000" dirty="0" smtClean="0"/>
              <a:t>.</a:t>
            </a:r>
            <a:r>
              <a:rPr lang="ru-RU" sz="2000" b="1" dirty="0" smtClean="0"/>
              <a:t>И</a:t>
            </a:r>
            <a:r>
              <a:rPr lang="ru-RU" sz="2000" dirty="0" smtClean="0"/>
              <a:t>. </a:t>
            </a:r>
            <a:r>
              <a:rPr lang="ru-RU" sz="2000" b="1" dirty="0" smtClean="0"/>
              <a:t>Золотая</a:t>
            </a:r>
            <a:r>
              <a:rPr lang="ru-RU" sz="2000" dirty="0" smtClean="0"/>
              <a:t> </a:t>
            </a:r>
            <a:r>
              <a:rPr lang="ru-RU" sz="2000" b="1" dirty="0" smtClean="0"/>
              <a:t>осень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-fotki.yandex.ru/get/4101/med-yuliya.7f/0_32932_65ee3b66_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64895" cy="57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5" name="Picture 1" descr="http://yandex.st/lego/_/La6qi18Z8LwgnZdsAr1qy1GwCw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19672" y="5548252"/>
            <a:ext cx="5040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Левитан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Осень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Мельница. Плёс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Рисунок 12" descr="http://www.forumimage.ru/uploads/20091112/125804326314384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992887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5460326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И.И.Левитан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437</TotalTime>
  <Words>321</Words>
  <Application>Microsoft Office PowerPoint</Application>
  <PresentationFormat>Экран (4:3)</PresentationFormat>
  <Paragraphs>87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Модульная</vt:lpstr>
      <vt:lpstr>Слайд 1</vt:lpstr>
      <vt:lpstr>Осень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А. С. Пушкин</vt:lpstr>
      <vt:lpstr>Иван Бунин</vt:lpstr>
      <vt:lpstr>Фёдор Иванович Тютчев</vt:lpstr>
      <vt:lpstr>К. Д. Бальмонт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Асечка!</dc:creator>
  <cp:lastModifiedBy>Громова</cp:lastModifiedBy>
  <cp:revision>58</cp:revision>
  <dcterms:created xsi:type="dcterms:W3CDTF">2013-02-11T12:26:04Z</dcterms:created>
  <dcterms:modified xsi:type="dcterms:W3CDTF">2015-09-07T18:13:56Z</dcterms:modified>
</cp:coreProperties>
</file>