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83" r:id="rId3"/>
    <p:sldId id="270" r:id="rId4"/>
    <p:sldId id="280" r:id="rId5"/>
    <p:sldId id="281" r:id="rId6"/>
    <p:sldId id="282" r:id="rId7"/>
    <p:sldId id="273" r:id="rId8"/>
    <p:sldId id="284" r:id="rId9"/>
    <p:sldId id="285" r:id="rId10"/>
    <p:sldId id="286" r:id="rId11"/>
    <p:sldId id="276" r:id="rId12"/>
    <p:sldId id="277" r:id="rId13"/>
    <p:sldId id="287" r:id="rId14"/>
    <p:sldId id="279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26BF94-C0FD-49F0-8925-B2D32A9256F1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B687CDF-F079-4B35-A4A8-AC991811CA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photography.org.ua/photo/bat.jpg" TargetMode="External"/><Relationship Id="rId3" Type="http://schemas.openxmlformats.org/officeDocument/2006/relationships/hyperlink" Target="http://www.bratec.ru/wp-content/uploads/2008/06/9-13.JPG" TargetMode="External"/><Relationship Id="rId7" Type="http://schemas.openxmlformats.org/officeDocument/2006/relationships/hyperlink" Target="http://www.zooblog.ru/uploads/posts/2008-08/thumbs/1219094874_03_nature_scenes_animals.jpg" TargetMode="External"/><Relationship Id="rId2" Type="http://schemas.openxmlformats.org/officeDocument/2006/relationships/hyperlink" Target="http://kakadu.509.com1.ru:8018/WWW/fotogal/oboi/hish/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akadu.509.com1.ru:8018/WWW/fotogal/oboi/wild/4.jpg" TargetMode="External"/><Relationship Id="rId5" Type="http://schemas.openxmlformats.org/officeDocument/2006/relationships/hyperlink" Target="http://wallpaper.zoda.ru/bd/2006/08/12/445a5817f51c1a2b6f7529ed12234749.jpg" TargetMode="External"/><Relationship Id="rId10" Type="http://schemas.openxmlformats.org/officeDocument/2006/relationships/hyperlink" Target="http://bp21.org.by/p/book/bpwh23.jpg" TargetMode="External"/><Relationship Id="rId4" Type="http://schemas.openxmlformats.org/officeDocument/2006/relationships/hyperlink" Target="http://desktop.kazansoft.ru/bigimages/animals/birds/img-dfe7b.jpg" TargetMode="External"/><Relationship Id="rId9" Type="http://schemas.openxmlformats.org/officeDocument/2006/relationships/hyperlink" Target="http://kakadu.509.com1.ru:8018/WWW/fotogal/oboi/birds/76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5"/>
            <a:ext cx="821537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Презентация </a:t>
            </a:r>
          </a:p>
          <a:p>
            <a:pPr algn="ctr"/>
            <a:r>
              <a:rPr lang="ru-RU" sz="5400" dirty="0" smtClean="0"/>
              <a:t>проекта-исследования</a:t>
            </a:r>
          </a:p>
          <a:p>
            <a:pPr algn="ctr"/>
            <a:r>
              <a:rPr lang="ru-RU" sz="6600" b="1" dirty="0" smtClean="0">
                <a:solidFill>
                  <a:srgbClr val="00B050"/>
                </a:solidFill>
              </a:rPr>
              <a:t>«Виды и сорта </a:t>
            </a:r>
            <a:r>
              <a:rPr lang="ru-RU" sz="6600" b="1" smtClean="0">
                <a:solidFill>
                  <a:srgbClr val="00B050"/>
                </a:solidFill>
              </a:rPr>
              <a:t>чая»</a:t>
            </a:r>
            <a:endParaRPr lang="ru-RU" sz="6600" b="1" dirty="0" smtClean="0">
              <a:solidFill>
                <a:srgbClr val="00B050"/>
              </a:solidFill>
            </a:endParaRPr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4800" dirty="0" smtClean="0"/>
              <a:t> </a:t>
            </a:r>
            <a:endParaRPr lang="ru-RU" sz="4400" dirty="0" smtClean="0"/>
          </a:p>
          <a:p>
            <a:endParaRPr lang="ru-RU" sz="4400" dirty="0"/>
          </a:p>
          <a:p>
            <a:endParaRPr lang="ru-RU" sz="4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35896" y="4221088"/>
            <a:ext cx="50399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Работу выполнили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учитель </a:t>
            </a:r>
            <a:r>
              <a:rPr lang="ru-RU" dirty="0" smtClean="0"/>
              <a:t>3 «А» </a:t>
            </a:r>
            <a:r>
              <a:rPr lang="ru-RU" dirty="0" smtClean="0"/>
              <a:t>класса </a:t>
            </a:r>
            <a:r>
              <a:rPr lang="ru-RU" dirty="0" smtClean="0"/>
              <a:t>МООУ санаторной школы – </a:t>
            </a:r>
          </a:p>
          <a:p>
            <a:r>
              <a:rPr lang="ru-RU" dirty="0" smtClean="0"/>
              <a:t>интерната №6 , Громова И.В. </a:t>
            </a:r>
          </a:p>
          <a:p>
            <a:r>
              <a:rPr lang="ru-RU" dirty="0" smtClean="0"/>
              <a:t>у</a:t>
            </a:r>
            <a:r>
              <a:rPr lang="ru-RU" dirty="0" smtClean="0"/>
              <a:t>чащиеся </a:t>
            </a:r>
            <a:r>
              <a:rPr lang="ru-RU" dirty="0" smtClean="0"/>
              <a:t>3 «А» класса: </a:t>
            </a:r>
            <a:r>
              <a:rPr lang="ru-RU" dirty="0" err="1" smtClean="0"/>
              <a:t>Здобникова</a:t>
            </a:r>
            <a:r>
              <a:rPr lang="ru-RU" dirty="0" smtClean="0"/>
              <a:t> Кристина, </a:t>
            </a:r>
          </a:p>
          <a:p>
            <a:r>
              <a:rPr lang="ru-RU" dirty="0" err="1" smtClean="0"/>
              <a:t>Жаринин</a:t>
            </a:r>
            <a:r>
              <a:rPr lang="ru-RU" dirty="0" smtClean="0"/>
              <a:t> Олег, Рахимова Вера,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Деревянкина</a:t>
            </a:r>
            <a:r>
              <a:rPr lang="ru-RU" dirty="0" smtClean="0"/>
              <a:t> Анастасия.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5755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14744" y="285728"/>
            <a:ext cx="509248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Жёлтый чай.</a:t>
            </a:r>
          </a:p>
          <a:p>
            <a:endParaRPr lang="ru-RU" sz="2800" dirty="0" smtClean="0">
              <a:solidFill>
                <a:schemeClr val="accent1"/>
              </a:solidFill>
            </a:endParaRPr>
          </a:p>
          <a:p>
            <a:r>
              <a:rPr lang="ru-RU" sz="2800" dirty="0" smtClean="0">
                <a:solidFill>
                  <a:schemeClr val="accent1"/>
                </a:solidFill>
              </a:rPr>
              <a:t>Он относится к наиболее 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высококачественным видам чая.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Жёлтый чай обладает особенно 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приятным специфическим вкусом, 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ароматом и нежной вязкостью, 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Благодаря которым резко 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отличается от всех видов чая.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672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69"/>
            <a:ext cx="2726378" cy="381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316456"/>
            <a:ext cx="2500330" cy="354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642918"/>
            <a:ext cx="426720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0260" y="-14501938"/>
            <a:ext cx="6786482" cy="424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сбор ч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976692" cy="301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14290"/>
            <a:ext cx="357188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4524412" cy="305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485778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286124"/>
            <a:ext cx="392909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548680"/>
            <a:ext cx="60879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</a:rPr>
              <a:t>Дегустация</a:t>
            </a:r>
            <a:endParaRPr lang="ru-RU" sz="96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924944"/>
            <a:ext cx="78401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кулинарный термин, означающий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« внимательное оценивание вкуса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различных продуктов.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348880"/>
            <a:ext cx="79928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 dirty="0" smtClean="0">
                <a:hlinkClick r:id="rId2"/>
              </a:rPr>
              <a:t>http://kakadu.509.com1.ru:8018/WWW/fotogal/oboi/hish/7.jpg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3"/>
              </a:rPr>
              <a:t>http://www.bratec.ru/wp-content/uploads/2008/06/9-13.JPG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4"/>
              </a:rPr>
              <a:t>http://desktop.kazansoft.ru/bigimages/animals/birds/img-dfe7b.jpg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5"/>
              </a:rPr>
              <a:t>http://wallpaper.zoda.ru/bd/2006/08/12/445a5817f51c1a2b6f7529ed12234749.jpg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6"/>
              </a:rPr>
              <a:t>http://kakadu.509.com1.ru:8018/WWW/fotogal/oboi/wild/4.jpg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7"/>
              </a:rPr>
              <a:t>http://www.zooblog.ru/uploads/posts/2008-08/thumbs/1219094874_03_nature_scenes_animals.jpg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8"/>
              </a:rPr>
              <a:t>http://www.naturephotography.org.ua/photo/bat.jpg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9"/>
              </a:rPr>
              <a:t>http://kakadu.509.com1.ru:8018/WWW/fotogal/oboi/birds/76.jpg</a:t>
            </a:r>
            <a:endParaRPr lang="ru-RU" dirty="0" smtClean="0"/>
          </a:p>
          <a:p>
            <a:pPr>
              <a:defRPr/>
            </a:pPr>
            <a:r>
              <a:rPr lang="ru-RU" u="sng" dirty="0" smtClean="0">
                <a:hlinkClick r:id="rId10"/>
              </a:rPr>
              <a:t>http://bp21.org.by/p/book/bpwh23.jpg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764704"/>
            <a:ext cx="5175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Интернет ресурсы: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7181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14290"/>
            <a:ext cx="32575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857232"/>
            <a:ext cx="557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Чайный куст- многолетний 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вечнозелёный кустарник.</a:t>
            </a:r>
            <a:endParaRPr lang="ru-RU" sz="28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абрика ч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8643998" cy="46434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>
              <a:rot lat="0" lon="0" rev="19200000"/>
            </a:lightRig>
          </a:scene3d>
          <a:sp3d extrusionH="25400">
            <a:bevelT w="304800" h="152400" prst="slop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Arial Black" pitchFamily="34" charset="0"/>
              </a:rPr>
              <a:t>Технология производства чая.</a:t>
            </a:r>
            <a:endParaRPr lang="ru-RU" sz="36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000108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chemeClr val="accent2"/>
                </a:solidFill>
                <a:latin typeface="Arial Black" pitchFamily="34" charset="0"/>
              </a:rPr>
              <a:t>Завяливание</a:t>
            </a:r>
            <a:r>
              <a:rPr lang="ru-RU" b="1" dirty="0" smtClean="0">
                <a:solidFill>
                  <a:schemeClr val="accent2"/>
                </a:solidFill>
                <a:latin typeface="Arial Black" pitchFamily="34" charset="0"/>
              </a:rPr>
              <a:t>. </a:t>
            </a:r>
          </a:p>
          <a:p>
            <a:pPr marL="342900" indent="-342900"/>
            <a:r>
              <a:rPr lang="ru-RU" b="1" dirty="0" smtClean="0">
                <a:solidFill>
                  <a:schemeClr val="accent2"/>
                </a:solidFill>
                <a:latin typeface="Arial Black" pitchFamily="34" charset="0"/>
              </a:rPr>
              <a:t>Чайный   лист теряет влагу, становится мягкими и эластичными.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571480"/>
            <a:ext cx="37862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Arial Black" pitchFamily="34" charset="0"/>
              </a:rPr>
              <a:t>2. Скручивание.</a:t>
            </a:r>
          </a:p>
          <a:p>
            <a:endParaRPr lang="ru-RU" sz="2400" b="1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ru-RU" sz="2400" b="1" dirty="0" smtClean="0">
                <a:solidFill>
                  <a:schemeClr val="accent2"/>
                </a:solidFill>
                <a:latin typeface="Arial Black" pitchFamily="34" charset="0"/>
              </a:rPr>
              <a:t>Осуществляют в специальных машинах — роллерах с целью</a:t>
            </a:r>
          </a:p>
          <a:p>
            <a:r>
              <a:rPr lang="ru-RU" sz="2400" b="1" dirty="0" smtClean="0">
                <a:solidFill>
                  <a:schemeClr val="accent2"/>
                </a:solidFill>
                <a:latin typeface="Arial Black" pitchFamily="34" charset="0"/>
              </a:rPr>
              <a:t>разрушение тканей чайного листа. Способ и степень скручивания </a:t>
            </a:r>
          </a:p>
          <a:p>
            <a:r>
              <a:rPr lang="ru-RU" sz="2400" b="1" dirty="0" smtClean="0">
                <a:solidFill>
                  <a:schemeClr val="accent2"/>
                </a:solidFill>
                <a:latin typeface="Arial Black" pitchFamily="34" charset="0"/>
              </a:rPr>
              <a:t>оказывает существенное влияние на качество готового чая. 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9684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8715436" cy="607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642918"/>
            <a:ext cx="35004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  <a:latin typeface="Arial Black" pitchFamily="34" charset="0"/>
              </a:rPr>
              <a:t>3. Ферментация.</a:t>
            </a:r>
          </a:p>
          <a:p>
            <a:endParaRPr lang="ru-RU" sz="24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chemeClr val="accent2"/>
                </a:solidFill>
                <a:latin typeface="Arial Black" pitchFamily="34" charset="0"/>
              </a:rPr>
              <a:t>За время ферментации скрученный лист в результате</a:t>
            </a:r>
          </a:p>
          <a:p>
            <a:r>
              <a:rPr lang="ru-RU" sz="2400" dirty="0" smtClean="0">
                <a:solidFill>
                  <a:schemeClr val="accent2"/>
                </a:solidFill>
                <a:latin typeface="Arial Black" pitchFamily="34" charset="0"/>
              </a:rPr>
              <a:t> окислительных процессов приобретает медно–красный оттенок,</a:t>
            </a:r>
          </a:p>
          <a:p>
            <a:r>
              <a:rPr lang="ru-RU" sz="2400" dirty="0" smtClean="0">
                <a:solidFill>
                  <a:schemeClr val="accent2"/>
                </a:solidFill>
                <a:latin typeface="Arial Black" pitchFamily="34" charset="0"/>
              </a:rPr>
              <a:t> и изменяются вещества, придающие горечь чайному листу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57166"/>
            <a:ext cx="507206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928670"/>
            <a:ext cx="32861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 Black" pitchFamily="34" charset="0"/>
              </a:rPr>
              <a:t>4. Сушка. </a:t>
            </a:r>
          </a:p>
          <a:p>
            <a:endParaRPr lang="ru-RU" sz="20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chemeClr val="accent2"/>
                </a:solidFill>
                <a:latin typeface="Arial Black" pitchFamily="34" charset="0"/>
              </a:rPr>
              <a:t>Цель сушки —  под действием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Arial Black" pitchFamily="34" charset="0"/>
              </a:rPr>
              <a:t> высокой температуры, удаление из листа излишней влаги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Arial Black" pitchFamily="34" charset="0"/>
              </a:rPr>
              <a:t> и окончательное формирование качества готового чая.</a:t>
            </a:r>
            <a:r>
              <a:rPr lang="ru-RU" sz="2000" dirty="0" smtClean="0"/>
              <a:t> </a:t>
            </a:r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chemeClr val="accent2"/>
                </a:solidFill>
                <a:latin typeface="Arial Black" pitchFamily="34" charset="0"/>
              </a:rPr>
              <a:t>5. Расфасовка чая.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57166"/>
            <a:ext cx="550069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12" y="1"/>
            <a:ext cx="54292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484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4357694"/>
            <a:ext cx="8323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Более 95% всемирного производства чая приходится на долю чёрного чая.</a:t>
            </a:r>
          </a:p>
          <a:p>
            <a:r>
              <a:rPr lang="ru-RU" sz="2400" b="1" dirty="0" smtClean="0">
                <a:latin typeface="Arial Black" pitchFamily="34" charset="0"/>
              </a:rPr>
              <a:t> Он обладает сильным ароматом и специфическим вкусом, и его особенно </a:t>
            </a:r>
          </a:p>
          <a:p>
            <a:r>
              <a:rPr lang="ru-RU" sz="2400" b="1" dirty="0" smtClean="0">
                <a:latin typeface="Arial Black" pitchFamily="34" charset="0"/>
              </a:rPr>
              <a:t>предпочитают любители чая.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3786190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Чёрный чай.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0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929190" y="571480"/>
            <a:ext cx="37147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Зелёный чай.</a:t>
            </a:r>
          </a:p>
          <a:p>
            <a:endParaRPr lang="ru-RU" sz="2800" b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Обладает нежным ароматом</a:t>
            </a:r>
            <a:b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 напоминает запах свежего сена и отличается 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Более или менее выраженной терпкостью.</a:t>
            </a:r>
            <a:endParaRPr lang="ru-RU" sz="28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1467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7863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71736" y="3929066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Красный чай.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5" y="4500570"/>
            <a:ext cx="8001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Он является наиболее ароматным сортом чая. Кроме того, он богат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 дубильными веществами, которые придают вяжущий вкус и крепость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приготовленному из них напитку. 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306</TotalTime>
  <Words>269</Words>
  <Application>Microsoft Office PowerPoint</Application>
  <PresentationFormat>Экран (4:3)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Громова</cp:lastModifiedBy>
  <cp:revision>34</cp:revision>
  <dcterms:created xsi:type="dcterms:W3CDTF">2011-02-04T15:56:10Z</dcterms:created>
  <dcterms:modified xsi:type="dcterms:W3CDTF">2015-09-07T18:06:47Z</dcterms:modified>
</cp:coreProperties>
</file>