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6" r:id="rId8"/>
    <p:sldId id="261" r:id="rId9"/>
    <p:sldId id="267" r:id="rId10"/>
    <p:sldId id="264" r:id="rId11"/>
    <p:sldId id="268" r:id="rId12"/>
    <p:sldId id="269" r:id="rId13"/>
    <p:sldId id="270" r:id="rId14"/>
    <p:sldId id="271" r:id="rId15"/>
    <p:sldId id="272" r:id="rId16"/>
    <p:sldId id="274" r:id="rId17"/>
    <p:sldId id="273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4618" autoAdjust="0"/>
  </p:normalViewPr>
  <p:slideViewPr>
    <p:cSldViewPr showGuides="1"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5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989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3458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349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11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89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0147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54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198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9134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415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68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2E4-C87B-4264-AD8E-664E18A195D1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C723A-0BF4-47EC-A70F-7724520175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60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391023"/>
            <a:ext cx="4320480" cy="1470025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Lucida Sans Unicode" panose="020B0602030504020204" pitchFamily="34" charset="0"/>
              </a:rPr>
              <a:t>Векторы</a:t>
            </a:r>
            <a:endParaRPr lang="ru-RU" sz="66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Lucida Sans Unicode" panose="020B0602030504020204" pitchFamily="34" charset="0"/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654512" y="4653136"/>
            <a:ext cx="72379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>
              <a:spcAft>
                <a:spcPts val="0"/>
              </a:spcAft>
            </a:pPr>
            <a:r>
              <a:rPr lang="ru-RU" sz="2000" kern="12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Петрова С.А.,  учитель математики МООУ санаторной  школы-интерната № 6     </a:t>
            </a:r>
            <a:r>
              <a:rPr lang="ru-RU" sz="20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г. </a:t>
            </a:r>
            <a:r>
              <a:rPr lang="ru-RU" sz="2000" kern="12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Ярославля</a:t>
            </a:r>
            <a:endParaRPr lang="ru-RU" sz="2000" dirty="0">
              <a:effectLst/>
              <a:latin typeface="Times New Roman"/>
              <a:ea typeface="Times New Roman"/>
            </a:endParaRPr>
          </a:p>
          <a:p>
            <a:pPr algn="ctr" fontAlgn="base">
              <a:spcAft>
                <a:spcPts val="0"/>
              </a:spcAft>
            </a:pPr>
            <a:endParaRPr lang="ru-RU" sz="1400" kern="1200" dirty="0" smtClean="0">
              <a:solidFill>
                <a:srgbClr val="000000"/>
              </a:solidFill>
              <a:effectLst/>
              <a:latin typeface="Arial"/>
              <a:ea typeface="Times New Roman"/>
            </a:endParaRPr>
          </a:p>
          <a:p>
            <a:pPr algn="ctr" fontAlgn="base">
              <a:spcAft>
                <a:spcPts val="0"/>
              </a:spcAft>
            </a:pPr>
            <a:endParaRPr lang="ru-RU" sz="1400" dirty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ctr" fontAlgn="base">
              <a:spcAft>
                <a:spcPts val="0"/>
              </a:spcAft>
            </a:pPr>
            <a:endParaRPr lang="ru-RU" sz="1400" kern="1200" dirty="0" smtClean="0">
              <a:solidFill>
                <a:srgbClr val="000000"/>
              </a:solidFill>
              <a:effectLst/>
              <a:latin typeface="Arial"/>
              <a:ea typeface="Times New Roman"/>
            </a:endParaRPr>
          </a:p>
          <a:p>
            <a:pPr algn="ctr" fontAlgn="base">
              <a:spcAft>
                <a:spcPts val="0"/>
              </a:spcAft>
            </a:pPr>
            <a:r>
              <a:rPr lang="ru-RU" sz="1400" kern="1200" dirty="0" smtClean="0">
                <a:solidFill>
                  <a:srgbClr val="000000"/>
                </a:solidFill>
                <a:effectLst/>
                <a:latin typeface="Arial"/>
                <a:ea typeface="Times New Roman"/>
              </a:rPr>
              <a:t>2012 </a:t>
            </a:r>
            <a:r>
              <a:rPr lang="ru-RU" sz="1400" kern="1200" dirty="0">
                <a:solidFill>
                  <a:srgbClr val="000000"/>
                </a:solidFill>
                <a:effectLst/>
                <a:latin typeface="Arial"/>
                <a:ea typeface="Times New Roman"/>
              </a:rPr>
              <a:t>г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43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Действия с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векторами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149080"/>
                <a:ext cx="8229600" cy="216024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b="1" i="1" dirty="0" smtClean="0"/>
                  <a:t>Суммой</a:t>
                </a:r>
                <a:r>
                  <a:rPr lang="en-US" b="1" i="1" dirty="0" smtClean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𝑎</m:t>
                        </m:r>
                      </m:e>
                    </m:bar>
                    <m:r>
                      <a:rPr lang="ru-RU" i="1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𝑏</m:t>
                        </m:r>
                      </m:e>
                    </m:bar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двух </a:t>
                </a:r>
                <a:r>
                  <a:rPr lang="ru-RU" dirty="0"/>
                  <a:t>векторов и называется вектор, имеющий начало в начале </a:t>
                </a:r>
                <a:r>
                  <a:rPr lang="ru-RU" dirty="0" smtClean="0"/>
                  <a:t>вектора</a:t>
                </a:r>
                <a:r>
                  <a:rPr lang="ru-RU" dirty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𝑎</m:t>
                        </m:r>
                      </m:e>
                    </m:bar>
                  </m:oMath>
                </a14:m>
                <a:r>
                  <a:rPr lang="ru-RU" dirty="0" smtClean="0"/>
                  <a:t>, </a:t>
                </a:r>
                <a:r>
                  <a:rPr lang="ru-RU" dirty="0"/>
                  <a:t>а конец – в конце вектора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𝑏</m:t>
                        </m:r>
                      </m:e>
                    </m:bar>
                  </m:oMath>
                </a14:m>
                <a:r>
                  <a:rPr lang="ru-RU" dirty="0"/>
                  <a:t>, при условии, что вектор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𝑏</m:t>
                        </m:r>
                      </m:e>
                    </m:bar>
                    <m:r>
                      <a:rPr lang="ru-RU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/>
                  <a:t>приложен к концу вектора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𝑎</m:t>
                        </m:r>
                      </m:e>
                    </m:bar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149080"/>
                <a:ext cx="8229600" cy="2160240"/>
              </a:xfrm>
              <a:blipFill rotWithShape="1">
                <a:blip r:embed="rId2"/>
                <a:stretch>
                  <a:fillRect l="-1852" t="-2825" r="-1111" b="-3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/>
          </p:cNvSpPr>
          <p:nvPr/>
        </p:nvSpPr>
        <p:spPr>
          <a:xfrm>
            <a:off x="609600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сложение </a:t>
            </a: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векторов по правилу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треугольников</a:t>
            </a:r>
            <a:endParaRPr lang="ru-RU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51520" y="2996952"/>
            <a:ext cx="1440160" cy="72008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843808" y="2852936"/>
            <a:ext cx="288032" cy="864096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1586" y="3435350"/>
            <a:ext cx="1719808" cy="130181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572132" y="4286256"/>
            <a:ext cx="357190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195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0.00023 L 0.03142 -0.041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-21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-0.09445 -0.0210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2" y="-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соответствии с определением </a:t>
            </a:r>
            <a:r>
              <a:rPr lang="ru-RU" dirty="0" smtClean="0"/>
              <a:t>слагаемые </a:t>
            </a:r>
            <a:r>
              <a:rPr lang="ru-RU" dirty="0"/>
              <a:t>и их сумма образуют </a:t>
            </a:r>
            <a:r>
              <a:rPr lang="ru-RU" dirty="0" smtClean="0"/>
              <a:t>треугольник</a:t>
            </a:r>
            <a:r>
              <a:rPr lang="en-US" dirty="0"/>
              <a:t>.</a:t>
            </a:r>
            <a:r>
              <a:rPr lang="ru-RU" dirty="0" smtClean="0"/>
              <a:t> Поэтому </a:t>
            </a:r>
            <a:r>
              <a:rPr lang="ru-RU" dirty="0"/>
              <a:t>данное правило сложения двух векторов называют «правилом треугольника».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Действия с векторами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605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25144"/>
                <a:ext cx="8229600" cy="165618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если вектор 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𝑏</m:t>
                        </m:r>
                      </m:e>
                    </m:bar>
                    <m:r>
                      <a:rPr lang="ru-RU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отложить </a:t>
                </a:r>
                <a:r>
                  <a:rPr lang="ru-RU" dirty="0"/>
                  <a:t>от </a:t>
                </a:r>
                <a:r>
                  <a:rPr lang="ru-RU" i="1" dirty="0"/>
                  <a:t>начала</a:t>
                </a:r>
                <a:r>
                  <a:rPr lang="ru-RU" dirty="0"/>
                  <a:t> вектора 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𝑎</m:t>
                        </m:r>
                      </m:e>
                    </m:bar>
                  </m:oMath>
                </a14:m>
                <a:r>
                  <a:rPr lang="ru-RU" dirty="0"/>
                  <a:t>, то получится эквивалентное </a:t>
                </a:r>
                <a:r>
                  <a:rPr lang="ru-RU" i="1" dirty="0"/>
                  <a:t>правило параллелограмма</a:t>
                </a:r>
                <a:r>
                  <a:rPr lang="ru-RU" dirty="0"/>
                  <a:t> сложения векторов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25144"/>
                <a:ext cx="8229600" cy="1656184"/>
              </a:xfrm>
              <a:blipFill rotWithShape="1">
                <a:blip r:embed="rId2"/>
                <a:stretch>
                  <a:fillRect l="-1852" t="-368" b="-9926"/>
                </a:stretch>
              </a:blipFill>
            </p:spPr>
            <p:txBody>
              <a:bodyPr/>
              <a:lstStyle/>
              <a:p>
                <a:r>
                  <a:rPr lang="ru-RU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Действия с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векторами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сложение </a:t>
            </a:r>
            <a:r>
              <a:rPr lang="ru-RU" sz="28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векторов по правилу </a:t>
            </a: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параллелограмма</a:t>
            </a:r>
            <a:endParaRPr lang="ru-RU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51520" y="3429000"/>
            <a:ext cx="720080" cy="144016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51520" y="4149080"/>
            <a:ext cx="2160240" cy="72008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1600" y="2708920"/>
            <a:ext cx="2160240" cy="72008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411760" y="2708920"/>
            <a:ext cx="720080" cy="144016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51520" y="2708920"/>
            <a:ext cx="2880320" cy="216024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107504" y="363573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635732"/>
                <a:ext cx="504056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1115616" y="458112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581128"/>
                <a:ext cx="504056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>
            <a:off x="251520" y="3717032"/>
            <a:ext cx="2520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59632" y="4653136"/>
            <a:ext cx="2520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76510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Произведение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вектора на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число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347864" y="2420888"/>
            <a:ext cx="5544616" cy="4176464"/>
          </a:xfrm>
          <a:blipFill rotWithShape="1">
            <a:blip r:embed="rId2"/>
            <a:stretch>
              <a:fillRect l="-2747" t="-1752" r="-3956"/>
            </a:stretch>
          </a:blipFill>
        </p:spPr>
        <p:txBody>
          <a:bodyPr/>
          <a:lstStyle/>
          <a:p>
            <a:pPr>
              <a:lnSpc>
                <a:spcPts val="2000"/>
              </a:lnSpc>
            </a:pPr>
            <a:r>
              <a:rPr lang="ru-RU" dirty="0">
                <a:noFill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8248" y="2890614"/>
            <a:ext cx="28956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08248" y="5949280"/>
            <a:ext cx="8736632" cy="792088"/>
          </a:xfrm>
          <a:prstGeom prst="rect">
            <a:avLst/>
          </a:prstGeom>
          <a:blipFill rotWithShape="1">
            <a:blip r:embed="rId4"/>
            <a:stretch>
              <a:fillRect l="-1814" t="-769" b="-7692"/>
            </a:stretch>
          </a:blipFill>
        </p:spPr>
        <p:txBody>
          <a:bodyPr/>
          <a:lstStyle/>
          <a:p>
            <a:endParaRPr lang="ru-RU" dirty="0">
              <a:noFill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4000504"/>
            <a:ext cx="357190" cy="6181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3600" dirty="0" smtClean="0"/>
              <a:t>-</a:t>
            </a:r>
            <a:r>
              <a:rPr lang="ru-RU" sz="3600" i="1" dirty="0" smtClean="0"/>
              <a:t>а</a:t>
            </a:r>
            <a:endParaRPr lang="ru-RU" sz="36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6000768"/>
            <a:ext cx="35719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=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06835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Координаты вектора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none" dirty="0"/>
              <a:t>Единичным</a:t>
            </a:r>
            <a:r>
              <a:rPr lang="ru-RU" i="1" u="sng" dirty="0"/>
              <a:t> </a:t>
            </a:r>
            <a:r>
              <a:rPr lang="ru-RU" i="1" u="none" dirty="0"/>
              <a:t>вектором</a:t>
            </a:r>
            <a:r>
              <a:rPr lang="ru-RU" dirty="0"/>
              <a:t> или </a:t>
            </a:r>
            <a:r>
              <a:rPr lang="ru-RU" i="1" u="none" dirty="0"/>
              <a:t>ортом</a:t>
            </a:r>
            <a:r>
              <a:rPr lang="ru-RU" i="1" u="sng" dirty="0"/>
              <a:t> </a:t>
            </a:r>
            <a:r>
              <a:rPr lang="ru-RU" dirty="0"/>
              <a:t>называется вектор, длина которого равна единице и который направлен вдоль какой-либо координатной оси.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8971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933056"/>
                <a:ext cx="8229600" cy="219310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Единичный </a:t>
                </a:r>
                <a:r>
                  <a:rPr lang="ru-RU" dirty="0"/>
                  <a:t>вектор, направленный вдоль оси </a:t>
                </a:r>
                <a:r>
                  <a:rPr lang="ru-RU" i="1" dirty="0"/>
                  <a:t>x</a:t>
                </a:r>
                <a:r>
                  <a:rPr lang="ru-RU" dirty="0"/>
                  <a:t>, обозначается 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r>
                  <a:rPr lang="ru-RU" dirty="0"/>
                  <a:t>Единичный вектор, направленный вдоль оси y, обозначается 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</m:acc>
                  </m:oMath>
                </a14:m>
                <a:r>
                  <a:rPr lang="ru-RU" dirty="0"/>
                  <a:t>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933056"/>
                <a:ext cx="8229600" cy="2193107"/>
              </a:xfrm>
              <a:blipFill rotWithShape="1">
                <a:blip r:embed="rId2"/>
                <a:stretch>
                  <a:fillRect l="-1852" t="-3611" b="-69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Координаты вектора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28596" y="3570288"/>
            <a:ext cx="42148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-428660" y="2571744"/>
            <a:ext cx="242889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57686" y="357187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128586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85786" y="3571876"/>
            <a:ext cx="714380" cy="158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463918" y="3250008"/>
            <a:ext cx="642942" cy="794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8834" y="357187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O</a:t>
            </a:r>
            <a:endParaRPr lang="ru-RU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928662" y="3571876"/>
            <a:ext cx="428628" cy="50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2800" i="1" dirty="0" smtClean="0"/>
              <a:t>-</a:t>
            </a:r>
          </a:p>
          <a:p>
            <a:pPr>
              <a:lnSpc>
                <a:spcPts val="1600"/>
              </a:lnSpc>
            </a:pPr>
            <a:r>
              <a:rPr lang="en-US" sz="2800" i="1" dirty="0" err="1" smtClean="0"/>
              <a:t>i</a:t>
            </a:r>
            <a:endParaRPr lang="ru-RU" sz="28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0034" y="3071810"/>
            <a:ext cx="428628" cy="50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US" sz="2800" i="1" dirty="0" smtClean="0"/>
              <a:t>-</a:t>
            </a:r>
          </a:p>
          <a:p>
            <a:pPr>
              <a:lnSpc>
                <a:spcPts val="1600"/>
              </a:lnSpc>
            </a:pPr>
            <a:r>
              <a:rPr lang="en-US" sz="2800" i="1" dirty="0" smtClean="0"/>
              <a:t>j</a:t>
            </a:r>
            <a:endParaRPr lang="ru-RU" sz="28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4100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357290" y="35597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045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933056"/>
                <a:ext cx="8229600" cy="266429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Любой вектор </a:t>
                </a:r>
                <a:r>
                  <a:rPr lang="ru-RU" i="1" dirty="0"/>
                  <a:t>a</a:t>
                </a:r>
                <a:r>
                  <a:rPr lang="ru-RU" dirty="0"/>
                  <a:t> можно разложить по координатным векторам</a:t>
                </a:r>
                <a:r>
                  <a:rPr lang="ru-RU" dirty="0" smtClean="0"/>
                  <a:t>:</a:t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acc>
                      <m:accPr>
                        <m:chr m:val="̅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𝑗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ru-RU" dirty="0"/>
                  <a:t>Коэффициенты разложения определяются единственным образом и называются координатами вектора 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dirty="0"/>
                  <a:t> в данной системе координат.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933056"/>
                <a:ext cx="8229600" cy="2664296"/>
              </a:xfrm>
              <a:blipFill rotWithShape="1">
                <a:blip r:embed="rId2"/>
                <a:stretch>
                  <a:fillRect l="-1704" t="-4577" b="-68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Координаты вектора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90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Скалярное произведение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736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Скалярным произведением двух векторов называется число, равное произведению длин этих векторов на косинус угла между ними. Если один из векторов нулевой скалярное произведение считается равным нулю.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986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Скалярное произведение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61048"/>
                <a:ext cx="8229600" cy="226511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Скалярное </a:t>
                </a:r>
                <a:r>
                  <a:rPr lang="ru-RU" dirty="0"/>
                  <a:t>произведение векторов и обозначается через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ru-RU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ru-RU" i="1">
                                <a:latin typeface="Cambria Math"/>
                              </a:rPr>
                              <m:t>𝑎</m:t>
                            </m:r>
                          </m:e>
                        </m:bar>
                        <m:r>
                          <a:rPr lang="ru-RU" i="1">
                            <a:latin typeface="Cambria Math"/>
                          </a:rPr>
                          <m:t>,</m:t>
                        </m:r>
                        <m:bar>
                          <m:barPr>
                            <m:pos m:val="top"/>
                            <m:ctrlPr>
                              <a:rPr lang="ru-RU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ru-RU" i="1">
                                <a:latin typeface="Cambria Math"/>
                              </a:rPr>
                              <m:t>𝑏</m:t>
                            </m:r>
                          </m:e>
                        </m:bar>
                      </m:e>
                    </m:d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или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𝑎</m:t>
                        </m:r>
                      </m:e>
                    </m:bar>
                    <m:r>
                      <a:rPr lang="ru-RU" i="1">
                        <a:latin typeface="Cambria Math"/>
                      </a:rPr>
                      <m:t>∙</m:t>
                    </m:r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𝑏</m:t>
                        </m:r>
                      </m:e>
                    </m:bar>
                  </m:oMath>
                </a14:m>
                <a:r>
                  <a:rPr lang="ru-RU" dirty="0"/>
                  <a:t>; или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𝑎</m:t>
                        </m:r>
                      </m:e>
                    </m:bar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ru-RU" i="1">
                            <a:latin typeface="Cambria Math"/>
                          </a:rPr>
                          <m:t>𝑏</m:t>
                        </m:r>
                      </m:e>
                    </m:ba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61048"/>
                <a:ext cx="8229600" cy="2265115"/>
              </a:xfrm>
              <a:blipFill rotWithShape="1">
                <a:blip r:embed="rId2"/>
                <a:stretch>
                  <a:fillRect l="-1852" t="-34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715140" y="4071942"/>
            <a:ext cx="28575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668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Понятие вектора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869160"/>
            <a:ext cx="8640960" cy="144016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Вектором</a:t>
            </a:r>
            <a:r>
              <a:rPr lang="ru-RU" dirty="0"/>
              <a:t> называется </a:t>
            </a:r>
            <a:r>
              <a:rPr lang="ru-RU" dirty="0" smtClean="0"/>
              <a:t>направленный отрезок</a:t>
            </a:r>
            <a:r>
              <a:rPr lang="ru-RU" dirty="0"/>
              <a:t>, </a:t>
            </a:r>
            <a:r>
              <a:rPr lang="ru-RU" dirty="0" smtClean="0"/>
              <a:t>для </a:t>
            </a:r>
            <a:r>
              <a:rPr lang="ru-RU" dirty="0"/>
              <a:t>которого указано его начало и конец:</a:t>
            </a:r>
          </a:p>
        </p:txBody>
      </p:sp>
    </p:spTree>
    <p:extLst>
      <p:ext uri="{BB962C8B-B14F-4D97-AF65-F5344CB8AC3E}">
        <p14:creationId xmlns:p14="http://schemas.microsoft.com/office/powerpoint/2010/main" xmlns="" val="110389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Понятие вектора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149080"/>
                <a:ext cx="8640960" cy="144016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dirty="0"/>
                  <a:t>В данном случае началом отрезка является точка </a:t>
                </a:r>
                <a:r>
                  <a:rPr lang="ru-RU" b="1" dirty="0" smtClean="0"/>
                  <a:t>А</a:t>
                </a:r>
                <a:r>
                  <a:rPr lang="ru-RU" dirty="0" smtClean="0"/>
                  <a:t>, </a:t>
                </a:r>
                <a:r>
                  <a:rPr lang="ru-RU" dirty="0"/>
                  <a:t>концом отрезка – точка </a:t>
                </a:r>
                <a:r>
                  <a:rPr lang="ru-RU" b="1" dirty="0" smtClean="0"/>
                  <a:t>В</a:t>
                </a:r>
                <a:r>
                  <a:rPr lang="ru-RU" dirty="0" smtClean="0"/>
                  <a:t>. </a:t>
                </a:r>
                <a:r>
                  <a:rPr lang="ru-RU" dirty="0"/>
                  <a:t>Сам вектор обозначен через </a:t>
                </a: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ba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endParaRPr lang="ru-RU" b="1" dirty="0"/>
              </a:p>
              <a:p>
                <a:pPr marL="0" indent="0">
                  <a:buNone/>
                </a:pPr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149080"/>
                <a:ext cx="8640960" cy="1440160"/>
              </a:xfrm>
              <a:blipFill rotWithShape="1">
                <a:blip r:embed="rId2"/>
                <a:stretch>
                  <a:fillRect l="-1763" t="-5508" b="-66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971600" y="2996952"/>
            <a:ext cx="2160240" cy="72008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37890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6276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87624" y="281228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295447" y="2888651"/>
            <a:ext cx="2164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468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Понятие вектора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149080"/>
                <a:ext cx="8640960" cy="237626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b="1" dirty="0" smtClean="0"/>
                  <a:t>Направление</a:t>
                </a:r>
                <a:r>
                  <a:rPr lang="ru-RU" dirty="0" smtClean="0"/>
                  <a:t> имеет существенное значение, если переставить стрелку в другой конец отрезка, то получится вектор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𝐵𝐴</m:t>
                        </m:r>
                      </m:e>
                    </m:ba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, и это уже </a:t>
                </a:r>
                <a:r>
                  <a:rPr lang="ru-RU" b="1" dirty="0" smtClean="0"/>
                  <a:t>совершенно другой вектор</a:t>
                </a:r>
                <a:r>
                  <a:rPr lang="ru-RU" dirty="0" smtClean="0"/>
                  <a:t>. 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149080"/>
                <a:ext cx="8640960" cy="2376264"/>
              </a:xfrm>
              <a:blipFill rotWithShape="1">
                <a:blip r:embed="rId2"/>
                <a:stretch>
                  <a:fillRect l="-1763" t="-33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 flipV="1">
            <a:off x="971600" y="2996952"/>
            <a:ext cx="2160240" cy="720080"/>
          </a:xfrm>
          <a:prstGeom prst="straightConnector1">
            <a:avLst/>
          </a:prstGeom>
          <a:ln>
            <a:headEnd type="triangle"/>
            <a:tailEnd type="oval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378904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62762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2812286"/>
            <a:ext cx="44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289097" y="2888651"/>
            <a:ext cx="21640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11774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Обозначения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3429000"/>
                <a:ext cx="8435280" cy="324036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Векторы записываются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двумя </a:t>
                </a:r>
                <a:r>
                  <a:rPr lang="ru-RU" dirty="0"/>
                  <a:t>большими латинскими </a:t>
                </a:r>
                <a:r>
                  <a:rPr lang="ru-RU" dirty="0" smtClean="0"/>
                  <a:t>буквами </a:t>
                </a:r>
              </a:p>
              <a:p>
                <a:pPr marL="0" indent="0">
                  <a:buNone/>
                </a:pP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bar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𝐸𝐹</m:t>
                        </m:r>
                      </m:e>
                    </m:bar>
                  </m:oMath>
                </a14:m>
                <a:r>
                  <a:rPr lang="en-US" dirty="0" smtClean="0"/>
                  <a:t>, </a:t>
                </a: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bar>
                  </m:oMath>
                </a14:m>
                <a:r>
                  <a:rPr lang="ru-RU" b="1" dirty="0" smtClean="0"/>
                  <a:t/>
                </a:r>
                <a:r>
                  <a:rPr lang="ru-RU" dirty="0" smtClean="0"/>
                  <a:t>…</a:t>
                </a:r>
              </a:p>
              <a:p>
                <a:pPr marL="0" indent="0">
                  <a:buNone/>
                </a:pPr>
                <a:r>
                  <a:rPr lang="ru-RU" dirty="0" smtClean="0"/>
                  <a:t>Первая </a:t>
                </a:r>
                <a:r>
                  <a:rPr lang="ru-RU" dirty="0"/>
                  <a:t>буква </a:t>
                </a:r>
                <a:r>
                  <a:rPr lang="ru-RU" b="1" dirty="0"/>
                  <a:t>обязательно</a:t>
                </a:r>
                <a:r>
                  <a:rPr lang="ru-RU" dirty="0"/>
                  <a:t> обозначает точку-начало вектора, а вторая буква – точку-конец </a:t>
                </a:r>
                <a:r>
                  <a:rPr lang="ru-RU" dirty="0" smtClean="0"/>
                  <a:t>вектора.</a:t>
                </a:r>
                <a:endParaRPr lang="ru-RU" b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429000"/>
                <a:ext cx="8435280" cy="3240360"/>
              </a:xfrm>
              <a:blipFill rotWithShape="1">
                <a:blip r:embed="rId2"/>
                <a:stretch>
                  <a:fillRect l="-1806" t="-3955" b="-1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72731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Обозначения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149081"/>
                <a:ext cx="8435280" cy="21602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Векторы также записывают маленькими латинскими буквами:</a:t>
                </a:r>
              </a:p>
              <a:p>
                <a:pPr marL="0" indent="0">
                  <a:buNone/>
                </a:pP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bar>
                  </m:oMath>
                </a14:m>
                <a:r>
                  <a:rPr lang="en-US" b="1" dirty="0" smtClean="0"/>
                  <a:t>,</a:t>
                </a: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bar>
                  </m:oMath>
                </a14:m>
                <a:r>
                  <a:rPr lang="en-US" b="1" dirty="0" smtClean="0"/>
                  <a:t>,</a:t>
                </a:r>
                <a:r>
                  <a:rPr lang="ru-RU" dirty="0" smtClean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bar>
                  </m:oMath>
                </a14:m>
                <a:endParaRPr lang="ru-RU" b="1" i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149081"/>
                <a:ext cx="8435280" cy="2160240"/>
              </a:xfrm>
              <a:blipFill rotWithShape="1">
                <a:blip r:embed="rId2"/>
                <a:stretch>
                  <a:fillRect l="-1806" t="-36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01619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Свойства векторов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Векторы бывают: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3851920" y="3861048"/>
            <a:ext cx="5040559" cy="576065"/>
          </a:xfrm>
        </p:spPr>
        <p:txBody>
          <a:bodyPr>
            <a:no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Ортогональными (перпендикулярными)</a:t>
            </a:r>
            <a:endParaRPr lang="ru-RU" dirty="0"/>
          </a:p>
        </p:txBody>
      </p:sp>
      <p:sp>
        <p:nvSpPr>
          <p:cNvPr id="8" name="Объект 6"/>
          <p:cNvSpPr txBox="1">
            <a:spLocks/>
          </p:cNvSpPr>
          <p:nvPr/>
        </p:nvSpPr>
        <p:spPr>
          <a:xfrm>
            <a:off x="3851920" y="4581127"/>
            <a:ext cx="5040560" cy="57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Коллинеарными (параллельными)</a:t>
            </a:r>
            <a:endParaRPr lang="ru-RU" dirty="0"/>
          </a:p>
        </p:txBody>
      </p:sp>
      <p:sp>
        <p:nvSpPr>
          <p:cNvPr id="9" name="Объект 6"/>
          <p:cNvSpPr txBox="1">
            <a:spLocks/>
          </p:cNvSpPr>
          <p:nvPr/>
        </p:nvSpPr>
        <p:spPr>
          <a:xfrm>
            <a:off x="4211961" y="5085183"/>
            <a:ext cx="468052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противоположно </a:t>
            </a:r>
            <a:r>
              <a:rPr lang="ru-RU" dirty="0" err="1" smtClean="0"/>
              <a:t>направлеными</a:t>
            </a:r>
            <a:endParaRPr lang="ru-RU" dirty="0"/>
          </a:p>
        </p:txBody>
      </p:sp>
      <p:sp>
        <p:nvSpPr>
          <p:cNvPr id="10" name="Объект 6"/>
          <p:cNvSpPr txBox="1">
            <a:spLocks/>
          </p:cNvSpPr>
          <p:nvPr/>
        </p:nvSpPr>
        <p:spPr>
          <a:xfrm>
            <a:off x="4211962" y="5805263"/>
            <a:ext cx="4689846" cy="57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ru-RU" dirty="0" err="1"/>
              <a:t>сонаправленными</a:t>
            </a:r>
            <a:endParaRPr lang="ru-RU" dirty="0"/>
          </a:p>
        </p:txBody>
      </p:sp>
      <p:sp>
        <p:nvSpPr>
          <p:cNvPr id="11" name="Объект 6"/>
          <p:cNvSpPr txBox="1">
            <a:spLocks/>
          </p:cNvSpPr>
          <p:nvPr/>
        </p:nvSpPr>
        <p:spPr>
          <a:xfrm>
            <a:off x="4572001" y="6237312"/>
            <a:ext cx="4464496" cy="57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Равными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V="1">
            <a:off x="-32228" y="3465003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Объект 6"/>
          <p:cNvSpPr txBox="1">
            <a:spLocks/>
          </p:cNvSpPr>
          <p:nvPr/>
        </p:nvSpPr>
        <p:spPr>
          <a:xfrm>
            <a:off x="3861248" y="4581127"/>
            <a:ext cx="5040560" cy="576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Коллинеарными (параллельными)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1507267" y="4474335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093224" y="5713410"/>
            <a:ext cx="2070227" cy="720079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1447594" y="3433316"/>
            <a:ext cx="2259094" cy="7857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300245" y="5085183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547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10" grpId="0"/>
      <p:bldP spid="11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Модуль вектора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149080"/>
                <a:ext cx="8229600" cy="19336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b="1" dirty="0" smtClean="0"/>
                  <a:t>Длиной</a:t>
                </a:r>
                <a:r>
                  <a:rPr lang="ru-RU" dirty="0" smtClean="0"/>
                  <a:t> или </a:t>
                </a:r>
                <a:r>
                  <a:rPr lang="ru-RU" b="1" dirty="0" smtClean="0"/>
                  <a:t>модулем</a:t>
                </a:r>
                <a:r>
                  <a:rPr lang="ru-RU" dirty="0" smtClean="0"/>
                  <a:t> ненулевого вектора 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bar>
                  </m:oMath>
                </a14:m>
                <a:r>
                  <a:rPr lang="ru-RU" dirty="0" smtClean="0"/>
                  <a:t> называется длина отрезка </a:t>
                </a:r>
                <a:r>
                  <a:rPr lang="ru-RU" b="1" dirty="0" smtClean="0"/>
                  <a:t>АВ</a:t>
                </a:r>
                <a:r>
                  <a:rPr lang="ru-RU" dirty="0" smtClean="0"/>
                  <a:t>. Длина нулевого вектора </a:t>
                </a:r>
                <a:r>
                  <a:rPr lang="ru-RU" dirty="0"/>
                  <a:t/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ba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 равна нулю.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149080"/>
                <a:ext cx="8229600" cy="1933675"/>
              </a:xfrm>
              <a:blipFill rotWithShape="1">
                <a:blip r:embed="rId2"/>
                <a:stretch>
                  <a:fillRect l="-1852" t="-41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05979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Модуль вектора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3367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обозначения длины вектора (его абсолютной величины) пользуются символом модуля</a:t>
            </a:r>
          </a:p>
        </p:txBody>
      </p:sp>
    </p:spTree>
    <p:extLst>
      <p:ext uri="{BB962C8B-B14F-4D97-AF65-F5344CB8AC3E}">
        <p14:creationId xmlns:p14="http://schemas.microsoft.com/office/powerpoint/2010/main" xmlns="" val="3378797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166</Words>
  <Application>Microsoft Office PowerPoint</Application>
  <PresentationFormat>Экран (4:3)</PresentationFormat>
  <Paragraphs>67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Векторы</vt:lpstr>
      <vt:lpstr>Понятие вектора</vt:lpstr>
      <vt:lpstr>Понятие вектора</vt:lpstr>
      <vt:lpstr>Понятие вектора</vt:lpstr>
      <vt:lpstr>Обозначения</vt:lpstr>
      <vt:lpstr>Обозначения</vt:lpstr>
      <vt:lpstr>Свойства векторов</vt:lpstr>
      <vt:lpstr>Модуль вектора</vt:lpstr>
      <vt:lpstr>Модуль вектора</vt:lpstr>
      <vt:lpstr>Действия с векторами</vt:lpstr>
      <vt:lpstr>Действия с векторами</vt:lpstr>
      <vt:lpstr>Действия с векторами</vt:lpstr>
      <vt:lpstr>Произведение вектора на число</vt:lpstr>
      <vt:lpstr>Координаты вектора</vt:lpstr>
      <vt:lpstr>Слайд 15</vt:lpstr>
      <vt:lpstr>Координаты вектора</vt:lpstr>
      <vt:lpstr>Скалярное произведение</vt:lpstr>
      <vt:lpstr>Скалярное произведение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Ксюша</cp:lastModifiedBy>
  <cp:revision>30</cp:revision>
  <dcterms:created xsi:type="dcterms:W3CDTF">2013-10-10T19:08:05Z</dcterms:created>
  <dcterms:modified xsi:type="dcterms:W3CDTF">2013-10-22T02:51:20Z</dcterms:modified>
</cp:coreProperties>
</file>