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2" r:id="rId3"/>
    <p:sldId id="263" r:id="rId4"/>
    <p:sldId id="259" r:id="rId5"/>
    <p:sldId id="257" r:id="rId6"/>
    <p:sldId id="258" r:id="rId7"/>
    <p:sldId id="266" r:id="rId8"/>
    <p:sldId id="269" r:id="rId9"/>
    <p:sldId id="270" r:id="rId10"/>
    <p:sldId id="271" r:id="rId11"/>
    <p:sldId id="264" r:id="rId12"/>
    <p:sldId id="267" r:id="rId13"/>
    <p:sldId id="261" r:id="rId14"/>
    <p:sldId id="265" r:id="rId15"/>
    <p:sldId id="274" r:id="rId16"/>
    <p:sldId id="268" r:id="rId17"/>
    <p:sldId id="276" r:id="rId18"/>
    <p:sldId id="26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2.3006134969325152E-2"/>
          <c:y val="4.6296296296296377E-2"/>
          <c:w val="0.9524539877300604"/>
          <c:h val="0.680838828054259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Чувствуют себя в безопасности в жизни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36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3600"/>
                      <a:t>70%</a:t>
                    </a:r>
                    <a:endParaRPr lang="ru-RU" sz="1598"/>
                  </a:p>
                </c:rich>
              </c:tx>
              <c:spPr>
                <a:noFill/>
                <a:ln w="21276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8B2-4EE4-8FB0-D7B424350DB9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36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3600"/>
                      <a:t>68%</a:t>
                    </a:r>
                    <a:endParaRPr lang="ru-RU" sz="1598"/>
                  </a:p>
                </c:rich>
              </c:tx>
              <c:spPr>
                <a:noFill/>
                <a:ln w="21276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8B2-4EE4-8FB0-D7B424350DB9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36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3600"/>
                      <a:t>67%</a:t>
                    </a:r>
                    <a:endParaRPr lang="ru-RU" sz="1598"/>
                  </a:p>
                </c:rich>
              </c:tx>
              <c:spPr>
                <a:noFill/>
                <a:ln w="21276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8B2-4EE4-8FB0-D7B424350DB9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 sz="36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3600"/>
                      <a:t>71%</a:t>
                    </a:r>
                    <a:endParaRPr lang="ru-RU" sz="1598"/>
                  </a:p>
                </c:rich>
              </c:tx>
              <c:spPr>
                <a:noFill/>
                <a:ln w="21276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8B2-4EE4-8FB0-D7B424350DB9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pPr>
                      <a:defRPr sz="36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3600"/>
                      <a:t>70%</a:t>
                    </a:r>
                    <a:endParaRPr lang="ru-RU" sz="1598"/>
                  </a:p>
                </c:rich>
              </c:tx>
              <c:spPr>
                <a:noFill/>
                <a:ln w="21276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8B2-4EE4-8FB0-D7B424350DB9}"/>
                </c:ext>
              </c:extLst>
            </c:dLbl>
            <c:spPr>
              <a:noFill/>
              <a:ln w="21276">
                <a:noFill/>
              </a:ln>
            </c:spPr>
            <c:txPr>
              <a:bodyPr/>
              <a:lstStyle/>
              <a:p>
                <a:pPr>
                  <a:defRPr sz="3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Кировский</c:v>
                </c:pt>
                <c:pt idx="1">
                  <c:v>Ленинский</c:v>
                </c:pt>
                <c:pt idx="2">
                  <c:v>Красноперекопский</c:v>
                </c:pt>
                <c:pt idx="3">
                  <c:v>Заволжский</c:v>
                </c:pt>
                <c:pt idx="4">
                  <c:v>Фрунзенский</c:v>
                </c:pt>
                <c:pt idx="5">
                  <c:v>Ярославль</c:v>
                </c:pt>
              </c:strCache>
            </c:strRef>
          </c:cat>
          <c:val>
            <c:numRef>
              <c:f>Лист1!$B$2:$B$7</c:f>
              <c:numCache>
                <c:formatCode>#,000%</c:formatCode>
                <c:ptCount val="6"/>
                <c:pt idx="0">
                  <c:v>0.7</c:v>
                </c:pt>
                <c:pt idx="1">
                  <c:v>0.68</c:v>
                </c:pt>
                <c:pt idx="2">
                  <c:v>0.67</c:v>
                </c:pt>
                <c:pt idx="3">
                  <c:v>0.74</c:v>
                </c:pt>
                <c:pt idx="4">
                  <c:v>0.7</c:v>
                </c:pt>
                <c:pt idx="5" formatCode="0%">
                  <c:v>0.69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8B2-4EE4-8FB0-D7B424350DB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Чувствуют себя в безопасности в школе</c:v>
                </c:pt>
              </c:strCache>
            </c:strRef>
          </c:tx>
          <c:spPr>
            <a:solidFill>
              <a:srgbClr val="16C2F4"/>
            </a:solidFill>
          </c:spPr>
          <c:invertIfNegative val="0"/>
          <c:dLbls>
            <c:dLbl>
              <c:idx val="0"/>
              <c:layout>
                <c:manualLayout>
                  <c:x val="8.1799591002044997E-3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36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3600"/>
                      <a:t>18%</a:t>
                    </a:r>
                    <a:endParaRPr lang="ru-RU" sz="1598"/>
                  </a:p>
                </c:rich>
              </c:tx>
              <c:spPr>
                <a:noFill/>
                <a:ln w="21276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8B2-4EE4-8FB0-D7B424350DB9}"/>
                </c:ext>
              </c:extLst>
            </c:dLbl>
            <c:dLbl>
              <c:idx val="1"/>
              <c:layout>
                <c:manualLayout>
                  <c:x val="1.2269938650306711E-2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36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3600"/>
                      <a:t>19%</a:t>
                    </a:r>
                    <a:endParaRPr lang="ru-RU" sz="1598"/>
                  </a:p>
                </c:rich>
              </c:tx>
              <c:spPr>
                <a:noFill/>
                <a:ln w="21276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8B2-4EE4-8FB0-D7B424350DB9}"/>
                </c:ext>
              </c:extLst>
            </c:dLbl>
            <c:dLbl>
              <c:idx val="2"/>
              <c:layout>
                <c:manualLayout>
                  <c:x val="1.022494887525561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8B2-4EE4-8FB0-D7B424350DB9}"/>
                </c:ext>
              </c:extLst>
            </c:dLbl>
            <c:dLbl>
              <c:idx val="3"/>
              <c:layout>
                <c:manualLayout>
                  <c:x val="1.0224948875255619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3600"/>
                      <a:t>21%</a:t>
                    </a:r>
                    <a:endParaRPr lang="ru-RU" sz="1598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8B2-4EE4-8FB0-D7B424350DB9}"/>
                </c:ext>
              </c:extLst>
            </c:dLbl>
            <c:dLbl>
              <c:idx val="4"/>
              <c:layout>
                <c:manualLayout>
                  <c:x val="1.226993865030674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8B2-4EE4-8FB0-D7B424350DB9}"/>
                </c:ext>
              </c:extLst>
            </c:dLbl>
            <c:dLbl>
              <c:idx val="5"/>
              <c:layout>
                <c:manualLayout>
                  <c:x val="1.431492842535787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8B2-4EE4-8FB0-D7B424350DB9}"/>
                </c:ext>
              </c:extLst>
            </c:dLbl>
            <c:spPr>
              <a:noFill/>
              <a:ln w="21276">
                <a:noFill/>
              </a:ln>
            </c:spPr>
            <c:txPr>
              <a:bodyPr/>
              <a:lstStyle/>
              <a:p>
                <a:pPr>
                  <a:defRPr sz="3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Кировский</c:v>
                </c:pt>
                <c:pt idx="1">
                  <c:v>Ленинский</c:v>
                </c:pt>
                <c:pt idx="2">
                  <c:v>Красноперекопский</c:v>
                </c:pt>
                <c:pt idx="3">
                  <c:v>Заволжский</c:v>
                </c:pt>
                <c:pt idx="4">
                  <c:v>Фрунзенский</c:v>
                </c:pt>
                <c:pt idx="5">
                  <c:v>Ярославль</c:v>
                </c:pt>
              </c:strCache>
            </c:strRef>
          </c:cat>
          <c:val>
            <c:numRef>
              <c:f>Лист1!$C$2:$C$7</c:f>
              <c:numCache>
                <c:formatCode>#,000%</c:formatCode>
                <c:ptCount val="6"/>
                <c:pt idx="0">
                  <c:v>0.18</c:v>
                </c:pt>
                <c:pt idx="1">
                  <c:v>0.19</c:v>
                </c:pt>
                <c:pt idx="2" formatCode="0%">
                  <c:v>0.2</c:v>
                </c:pt>
                <c:pt idx="3" formatCode="0%">
                  <c:v>0.2</c:v>
                </c:pt>
                <c:pt idx="4" formatCode="0%">
                  <c:v>0.23</c:v>
                </c:pt>
                <c:pt idx="5" formatCode="0%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B8B2-4EE4-8FB0-D7B424350D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089984"/>
        <c:axId val="74091520"/>
      </c:barChart>
      <c:catAx>
        <c:axId val="74089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4091520"/>
        <c:crosses val="autoZero"/>
        <c:auto val="1"/>
        <c:lblAlgn val="ctr"/>
        <c:lblOffset val="100"/>
        <c:noMultiLvlLbl val="0"/>
      </c:catAx>
      <c:valAx>
        <c:axId val="74091520"/>
        <c:scaling>
          <c:orientation val="minMax"/>
        </c:scaling>
        <c:delete val="1"/>
        <c:axPos val="l"/>
        <c:majorGridlines/>
        <c:numFmt formatCode="#,000%" sourceLinked="1"/>
        <c:majorTickMark val="out"/>
        <c:minorTickMark val="none"/>
        <c:tickLblPos val="nextTo"/>
        <c:crossAx val="74089984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3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3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3.2382773581873692E-2"/>
          <c:y val="0.81481501946759582"/>
          <c:w val="0.96632503079972143"/>
          <c:h val="0.18518498053240418"/>
        </c:manualLayout>
      </c:layout>
      <c:overlay val="0"/>
      <c:txPr>
        <a:bodyPr/>
        <a:lstStyle/>
        <a:p>
          <a:pPr>
            <a:defRPr sz="1598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D9058-E6E5-49B0-BA30-49034BA6114F}" type="datetimeFigureOut">
              <a:rPr lang="ru-RU" smtClean="0"/>
              <a:t>24.08.2019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BA972-F671-4F4B-AF62-2E867673A6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072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Более 60% учеников не проявляют эмпатию. Они не могут различить интонацию в голосе, не видят эмоциональное состояние собеседника/игрока. Умение проявлять эмпатию необходимо, например, при работе с текстами на литературном чтении: понимание чувств, эмоций героя, видение причинно-следственных связей поступков, умение радоваться, сопереживать, грустить.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BA972-F671-4F4B-AF62-2E867673A6B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54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«Детей будут водить по различным культурным мероприятиям, например концертам, выставкам или музеям. После них школьники будут записывать свои ощущения и эмоции в дневник.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Начало обучения шахматам хотят начать уже с первого класса. Полный объём учебного курса за первый класс составит 33 часа. В последующих классах объём увеличится ещё на один час.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BA972-F671-4F4B-AF62-2E867673A6B5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963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>
            <a:extLst>
              <a:ext uri="{FF2B5EF4-FFF2-40B4-BE49-F238E27FC236}">
                <a16:creationId xmlns="" xmlns:a16="http://schemas.microsoft.com/office/drawing/2014/main" id="{CD20C974-964D-4C57-A3A8-1D519C7052A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7410" name="Заметки 2">
            <a:extLst>
              <a:ext uri="{FF2B5EF4-FFF2-40B4-BE49-F238E27FC236}">
                <a16:creationId xmlns="" xmlns:a16="http://schemas.microsoft.com/office/drawing/2014/main" id="{C6C205A2-BC27-4C03-85C0-AD3C4887F27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Head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pic" sz="half" idx="13"/>
          </p:nvPr>
        </p:nvSpPr>
        <p:spPr>
          <a:xfrm>
            <a:off x="-1" y="700716"/>
            <a:ext cx="9144001" cy="2728285"/>
          </a:xfrm>
          <a:prstGeom prst="rect">
            <a:avLst/>
          </a:prstGeom>
        </p:spPr>
        <p:txBody>
          <a:bodyPr lIns="80165" tIns="40082" rIns="80165" bIns="40082"/>
          <a:lstStyle/>
          <a:p>
            <a:pPr lvl="0"/>
            <a:endParaRPr noProof="0"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5328459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chportal.ru/1_september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990656" cy="1470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Августовский педагогический совет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5949280"/>
            <a:ext cx="6400800" cy="553616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2019 год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AutoShape 2" descr="https://school-3-pdp.ucoz.ru/_nw/3/1625548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1" name="Picture 3" descr="C:\Users\пользователь\Desktop\162554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00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ЦЭПП\Обучение\Вебинары для педагогов 2015\дождик.jpg">
            <a:extLst>
              <a:ext uri="{FF2B5EF4-FFF2-40B4-BE49-F238E27FC236}">
                <a16:creationId xmlns="" xmlns:a16="http://schemas.microsoft.com/office/drawing/2014/main" id="{73CDA026-0790-48B3-99BB-29FA227D6D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888" y="3860800"/>
            <a:ext cx="2808287" cy="2671763"/>
          </a:xfrm>
          <a:prstGeom prst="rect">
            <a:avLst/>
          </a:prstGeom>
          <a:noFill/>
          <a:ln>
            <a:noFill/>
          </a:ln>
          <a:effectLst>
            <a:outerShdw blurRad="165100" dist="38100" algn="l" rotWithShape="0">
              <a:prstClr val="black">
                <a:alpha val="40000"/>
              </a:prstClr>
            </a:outerShdw>
          </a:effectLst>
          <a:extLst/>
        </p:spPr>
      </p:pic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160B2ECE-A857-4C93-A4D1-AB9C43B444E1}"/>
              </a:ext>
            </a:extLst>
          </p:cNvPr>
          <p:cNvSpPr txBox="1">
            <a:spLocks/>
          </p:cNvSpPr>
          <p:nvPr/>
        </p:nvSpPr>
        <p:spPr bwMode="gray">
          <a:xfrm>
            <a:off x="0" y="0"/>
            <a:ext cx="9468544" cy="764704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defTabSz="914400">
              <a:defRPr/>
            </a:pPr>
            <a:r>
              <a:rPr lang="ru-RU" altLang="ru-RU" sz="3200" b="1" dirty="0">
                <a:solidFill>
                  <a:srgbClr val="1025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Первичная профилактика со стороны педагогов</a:t>
            </a:r>
            <a:endParaRPr lang="ru-RU" altLang="ru-RU" sz="4400" b="1" dirty="0">
              <a:solidFill>
                <a:srgbClr val="10253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95AA819F-23FE-469E-99CC-C24A37675D0F}"/>
              </a:ext>
            </a:extLst>
          </p:cNvPr>
          <p:cNvSpPr/>
          <p:nvPr/>
        </p:nvSpPr>
        <p:spPr>
          <a:xfrm>
            <a:off x="0" y="828675"/>
            <a:ext cx="8893175" cy="584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defTabSz="91440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ru-RU" sz="2200" kern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Поддерживать психологическую безопасность, комфортность в детском коллективе (уметь справляться с буллингом, травлей)</a:t>
            </a:r>
          </a:p>
          <a:p>
            <a:pPr marL="342900" indent="-342900" algn="just" defTabSz="91440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ru-RU" sz="2200" kern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видеть признаки эмоционально-поведенческого неблагополучия ребенка</a:t>
            </a:r>
          </a:p>
          <a:p>
            <a:pPr marL="342900" indent="-342900" algn="just" defTabSz="91440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ru-RU" sz="2200" kern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осуществлять индивидуальный подход в обучении, воспитании к каждому ребенку в зависимости от его психологических особенностей</a:t>
            </a:r>
          </a:p>
          <a:p>
            <a:pPr marL="358775" indent="-358775" algn="just" defTabSz="91440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ru-RU" sz="2200" kern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мотивировать родителей обращать </a:t>
            </a:r>
          </a:p>
          <a:p>
            <a:pPr marL="358775" algn="just" defTabSz="914400">
              <a:spcBef>
                <a:spcPct val="20000"/>
              </a:spcBef>
              <a:defRPr/>
            </a:pPr>
            <a:r>
              <a:rPr lang="ru-RU" sz="2200" kern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внимание на эмоциональное состояние </a:t>
            </a:r>
          </a:p>
          <a:p>
            <a:pPr marL="358775" algn="just" defTabSz="914400">
              <a:spcBef>
                <a:spcPct val="20000"/>
              </a:spcBef>
              <a:defRPr/>
            </a:pPr>
            <a:r>
              <a:rPr lang="ru-RU" sz="2200" kern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своего ребёнка, </a:t>
            </a:r>
          </a:p>
          <a:p>
            <a:pPr marL="358775" indent="-358775" algn="just" defTabSz="91440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ru-RU" sz="2200" kern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мотивировать обращаться за </a:t>
            </a:r>
          </a:p>
          <a:p>
            <a:pPr marL="358775" algn="just" defTabSz="914400">
              <a:spcBef>
                <a:spcPct val="20000"/>
              </a:spcBef>
              <a:defRPr/>
            </a:pPr>
            <a:r>
              <a:rPr lang="ru-RU" sz="2200" kern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психологической помощью и читать </a:t>
            </a:r>
          </a:p>
          <a:p>
            <a:pPr marL="358775" algn="just" defTabSz="914400">
              <a:spcBef>
                <a:spcPct val="20000"/>
              </a:spcBef>
              <a:defRPr/>
            </a:pPr>
            <a:r>
              <a:rPr lang="ru-RU" sz="2200" kern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доп. литературу, </a:t>
            </a:r>
          </a:p>
          <a:p>
            <a:pPr marL="342900" indent="-342900" algn="just" defTabSz="91440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ru-RU" sz="2200" kern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иметь информацию о том куда обращаться</a:t>
            </a:r>
          </a:p>
          <a:p>
            <a:pPr marL="358775" algn="just" defTabSz="914400">
              <a:spcBef>
                <a:spcPct val="20000"/>
              </a:spcBef>
              <a:defRPr/>
            </a:pPr>
            <a:r>
              <a:rPr lang="ru-RU" sz="2200" kern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сложных ситуациях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8CEF2FAB-C0D4-475E-A68A-64E98E5EB7BF}"/>
              </a:ext>
            </a:extLst>
          </p:cNvPr>
          <p:cNvSpPr/>
          <p:nvPr/>
        </p:nvSpPr>
        <p:spPr>
          <a:xfrm>
            <a:off x="7921625" y="6569075"/>
            <a:ext cx="1017588" cy="2159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defRPr/>
            </a:pPr>
            <a:r>
              <a:rPr lang="en-US" sz="800" dirty="0">
                <a:solidFill>
                  <a:prstClr val="black">
                    <a:lumMod val="65000"/>
                    <a:lumOff val="35000"/>
                  </a:prstClr>
                </a:solidFill>
                <a:ea typeface="+mn-ea"/>
                <a:cs typeface="Arial" pitchFamily="34" charset="0"/>
              </a:rPr>
              <a:t>http://pda.diary.ru/</a:t>
            </a:r>
            <a:endParaRPr lang="ru-RU" sz="800" dirty="0">
              <a:solidFill>
                <a:prstClr val="black">
                  <a:lumMod val="65000"/>
                  <a:lumOff val="35000"/>
                </a:prstClr>
              </a:solidFill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903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0648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Учебный план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94637"/>
            <a:ext cx="8496944" cy="4525963"/>
          </a:xfrm>
        </p:spPr>
        <p:txBody>
          <a:bodyPr>
            <a:normAutofit lnSpcReduction="10000"/>
          </a:bodyPr>
          <a:lstStyle/>
          <a:p>
            <a:r>
              <a:rPr lang="ru-RU" sz="3600" dirty="0"/>
              <a:t>Теперь школьники будут осваивать 2 языка, один из которых (основной) будут учить уже с 1-го класса, а второй (дополнительный) – с 5-го. </a:t>
            </a:r>
            <a:endParaRPr lang="ru-RU" sz="3600" dirty="0" smtClean="0"/>
          </a:p>
          <a:p>
            <a:r>
              <a:rPr lang="ru-RU" sz="3600" dirty="0" smtClean="0"/>
              <a:t>Выполнение «культурных нормативов» (8 регионов с 1 сентября)</a:t>
            </a:r>
          </a:p>
          <a:p>
            <a:r>
              <a:rPr lang="ru-RU" sz="3600" dirty="0" smtClean="0"/>
              <a:t>Шахматы (в учебном плане)</a:t>
            </a:r>
          </a:p>
          <a:p>
            <a:r>
              <a:rPr lang="ru-RU" sz="3600" dirty="0" smtClean="0"/>
              <a:t>Финансовая грамотность (факультатив)</a:t>
            </a:r>
          </a:p>
          <a:p>
            <a:endParaRPr lang="ru-RU" sz="3600" dirty="0"/>
          </a:p>
        </p:txBody>
      </p:sp>
      <p:pic>
        <p:nvPicPr>
          <p:cNvPr id="4" name="Picture 2" descr="C:\Users\пользователь\Desktop\63df3f0a451b089a1decdfe298626df6b83b5464b4bb2faf7428dd41628f7df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680" y="-1"/>
            <a:ext cx="2880320" cy="1725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962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пользователь\Desktop\img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19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Русский язык и литературное чтение (обязательно). Родной язык (русский) и Литературное чтение на родном языке (русском) – заявительно по выбору</a:t>
            </a:r>
          </a:p>
          <a:p>
            <a:pPr marL="0" indent="0" algn="just">
              <a:buNone/>
            </a:pPr>
            <a:r>
              <a:rPr lang="ru-RU" dirty="0" smtClean="0"/>
              <a:t>Задача – привить любовь к русскому языку и чтению в соответствии с </a:t>
            </a:r>
            <a:r>
              <a:rPr lang="ru-RU" dirty="0" smtClean="0"/>
              <a:t>ФГОС</a:t>
            </a:r>
          </a:p>
          <a:p>
            <a:pPr algn="just"/>
            <a:r>
              <a:rPr lang="ru-RU" dirty="0"/>
              <a:t>Методические рекомендации по преподаванию предметных областей</a:t>
            </a:r>
          </a:p>
          <a:p>
            <a:pPr algn="just"/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smtClean="0"/>
              <a:t>Учебный план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1106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3671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Новости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23" y="1166018"/>
            <a:ext cx="8892480" cy="4525963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Внедрение </a:t>
            </a:r>
            <a:r>
              <a:rPr lang="ru-RU" dirty="0" smtClean="0"/>
              <a:t>Национального Теста по установке педагогической квалификации (Истекла аттестация в 2019 году – обновляешь на общих основаниях)</a:t>
            </a:r>
          </a:p>
          <a:p>
            <a:pPr algn="just"/>
            <a:r>
              <a:rPr lang="ru-RU" dirty="0" smtClean="0"/>
              <a:t>Стандарты актуализируют до декабря 2019 г.</a:t>
            </a:r>
          </a:p>
          <a:p>
            <a:pPr algn="just"/>
            <a:r>
              <a:rPr lang="ru-RU" dirty="0"/>
              <a:t>У</a:t>
            </a:r>
            <a:r>
              <a:rPr lang="ru-RU" dirty="0" smtClean="0"/>
              <a:t>чителя </a:t>
            </a:r>
            <a:r>
              <a:rPr lang="ru-RU" dirty="0"/>
              <a:t>должны раз в два года проходить переподготовку, а после этого </a:t>
            </a:r>
            <a:r>
              <a:rPr lang="ru-RU" dirty="0" smtClean="0"/>
              <a:t>аттестацию (изменения СанПиН)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827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Календарь образовательных событий на 2019-2020  учебный год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251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Сентябрь</a:t>
            </a:r>
            <a:endParaRPr lang="ru-RU" dirty="0"/>
          </a:p>
          <a:p>
            <a:r>
              <a:rPr lang="ru-RU" i="1" u="sng" dirty="0">
                <a:hlinkClick r:id="rId2"/>
              </a:rPr>
              <a:t>1 сентября - День знаний</a:t>
            </a:r>
            <a:endParaRPr lang="ru-RU" dirty="0"/>
          </a:p>
          <a:p>
            <a:r>
              <a:rPr lang="ru-RU" i="1" dirty="0"/>
              <a:t>3 сентября</a:t>
            </a:r>
            <a:r>
              <a:rPr lang="ru-RU" dirty="0"/>
              <a:t> - День солидарности в борьбе с терроризмом</a:t>
            </a:r>
          </a:p>
          <a:p>
            <a:r>
              <a:rPr lang="ru-RU" i="1" dirty="0"/>
              <a:t>В течение года</a:t>
            </a:r>
            <a:r>
              <a:rPr lang="ru-RU" dirty="0"/>
              <a:t> - Дни финансовой грамотности</a:t>
            </a:r>
          </a:p>
          <a:p>
            <a:r>
              <a:rPr lang="ru-RU" i="1" dirty="0"/>
              <a:t>В течение года</a:t>
            </a:r>
            <a:r>
              <a:rPr lang="ru-RU" dirty="0"/>
              <a:t> - 500-летие возведения Тульского кремля</a:t>
            </a:r>
          </a:p>
          <a:p>
            <a:r>
              <a:rPr lang="ru-RU" i="1" dirty="0"/>
              <a:t>2-8 сентября</a:t>
            </a:r>
            <a:r>
              <a:rPr lang="ru-RU" dirty="0"/>
              <a:t> - Неделя безопасности</a:t>
            </a:r>
          </a:p>
          <a:p>
            <a:r>
              <a:rPr lang="ru-RU" i="1" dirty="0"/>
              <a:t>8 сентября</a:t>
            </a:r>
            <a:r>
              <a:rPr lang="ru-RU" dirty="0"/>
              <a:t> - Международный день распространения грамотности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929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рямоугольник 2">
            <a:extLst>
              <a:ext uri="{FF2B5EF4-FFF2-40B4-BE49-F238E27FC236}">
                <a16:creationId xmlns="" xmlns:a16="http://schemas.microsoft.com/office/drawing/2014/main" id="{C02C0AC1-CE8E-4BED-B260-5FDB9D309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4526"/>
            <a:ext cx="5781348" cy="6817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165" tIns="40083" rIns="80165" bIns="40083">
            <a:spAutoFit/>
          </a:bodyPr>
          <a:lstStyle>
            <a:lvl1pPr marL="342900" indent="-342900" hangingPunct="0">
              <a:defRPr sz="1700">
                <a:solidFill>
                  <a:srgbClr val="333639"/>
                </a:solidFill>
                <a:latin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 hangingPunct="0">
              <a:defRPr sz="1700">
                <a:solidFill>
                  <a:srgbClr val="333639"/>
                </a:solidFill>
                <a:latin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 hangingPunct="0">
              <a:defRPr sz="1700">
                <a:solidFill>
                  <a:srgbClr val="333639"/>
                </a:solidFill>
                <a:latin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 hangingPunct="0">
              <a:defRPr sz="1700">
                <a:solidFill>
                  <a:srgbClr val="333639"/>
                </a:solidFill>
                <a:latin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 hangingPunct="0">
              <a:defRPr sz="1700">
                <a:solidFill>
                  <a:srgbClr val="333639"/>
                </a:solidFill>
                <a:latin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defTabSz="896938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rgbClr val="333639"/>
                </a:solidFill>
                <a:latin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defTabSz="896938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rgbClr val="333639"/>
                </a:solidFill>
                <a:latin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defTabSz="896938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rgbClr val="333639"/>
                </a:solidFill>
                <a:latin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defTabSz="896938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rgbClr val="333639"/>
                </a:solidFill>
                <a:latin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ru-RU" altLang="ru-RU" sz="2400" b="1" dirty="0"/>
              <a:t>внимательное отношение ко всем посетителям учреждения. Каждое чужое лицо должно быть замечено, выявлено, препровождено к объекту (субъекту)</a:t>
            </a:r>
          </a:p>
          <a:p>
            <a:pPr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ru-RU" altLang="ru-RU" sz="2400" b="1" dirty="0"/>
              <a:t>постоянные тренировки персонала учреждения по отношению к внешним угрозам</a:t>
            </a:r>
          </a:p>
          <a:p>
            <a:pPr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ru-RU" altLang="ru-RU" sz="2400" b="1" dirty="0"/>
              <a:t>закрывающиеся калитки и ворота;</a:t>
            </a:r>
          </a:p>
          <a:p>
            <a:pPr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ru-RU" altLang="ru-RU" sz="2400" b="1" dirty="0"/>
              <a:t>неравнодушие педагогов к условиям жизни детей, полученным травмам, разговорам детей о жизни в семье, о друзьях и проблемах</a:t>
            </a:r>
          </a:p>
          <a:p>
            <a:pPr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ru-RU" altLang="ru-RU" sz="2400" b="1" dirty="0"/>
              <a:t>дежурство педагогов во время перемен, массового входа и выхода учащихся</a:t>
            </a:r>
          </a:p>
        </p:txBody>
      </p:sp>
      <p:pic>
        <p:nvPicPr>
          <p:cNvPr id="29698" name="Picture 2" descr="ÐÐ°ÑÑÐ¸Ð½ÐºÐ¸ Ð¿Ð¾ Ð·Ð°Ð¿ÑÐ¾ÑÑ Ð²Ð°ÑÑÐµÑ Ð² ÑÐºÐ¾Ð»Ðµ">
            <a:extLst>
              <a:ext uri="{FF2B5EF4-FFF2-40B4-BE49-F238E27FC236}">
                <a16:creationId xmlns="" xmlns:a16="http://schemas.microsoft.com/office/drawing/2014/main" id="{BFA799E5-9A3F-4411-A0C5-88086E98DC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78765">
            <a:off x="6167773" y="1348859"/>
            <a:ext cx="2587745" cy="1893799"/>
          </a:xfrm>
          <a:prstGeom prst="rec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9702" name="Picture 6" descr="ÐÐ¾ÑÐ¾Ð¶ÐµÐµ Ð¸Ð·Ð¾Ð±ÑÐ°Ð¶ÐµÐ½Ð¸Ðµ">
            <a:extLst>
              <a:ext uri="{FF2B5EF4-FFF2-40B4-BE49-F238E27FC236}">
                <a16:creationId xmlns="" xmlns:a16="http://schemas.microsoft.com/office/drawing/2014/main" id="{498B1BC1-E3D7-448D-836F-DBF2C8755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049740">
            <a:off x="6137026" y="3185428"/>
            <a:ext cx="2485919" cy="1506398"/>
          </a:xfrm>
          <a:prstGeom prst="rec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9704" name="Picture 8" descr="ÐÐ°ÑÑÐ¸Ð½ÐºÐ¸ Ð¿Ð¾ Ð·Ð°Ð¿ÑÐ¾ÑÑ Ð´Ð¾Ð²ÐµÑÐ¸ÑÐµÐ»ÑÐ½Ð°Ñ Ð±ÐµÑÐµÐ´Ð° ÑÑÐ¸ÑÐµÐ»Ñ Ð¸ ÑÐµÐ±ÐµÐ½ÐºÐ°">
            <a:extLst>
              <a:ext uri="{FF2B5EF4-FFF2-40B4-BE49-F238E27FC236}">
                <a16:creationId xmlns="" xmlns:a16="http://schemas.microsoft.com/office/drawing/2014/main" id="{5AFEB18A-E89D-4066-A4BD-B8EE22B4A7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76189">
            <a:off x="6221645" y="4669668"/>
            <a:ext cx="2462838" cy="1888038"/>
          </a:xfrm>
          <a:prstGeom prst="rec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5971027" y="164886"/>
            <a:ext cx="294433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Иванова Е.А.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7843646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850" y="952500"/>
          <a:ext cx="8501063" cy="5681792"/>
        </p:xfrm>
        <a:graphic>
          <a:graphicData uri="http://schemas.openxmlformats.org/drawingml/2006/table">
            <a:tbl>
              <a:tblPr/>
              <a:tblGrid>
                <a:gridCol w="2376251"/>
                <a:gridCol w="6124812"/>
              </a:tblGrid>
              <a:tr h="12618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Times New Roman" charset="0"/>
                        </a:rPr>
                        <a:t>Здоровье обучающихся 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Times New Roman" charset="0"/>
                      </a:endParaRPr>
                    </a:p>
                  </a:txBody>
                  <a:tcPr marL="46544" marR="465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Times New Roman" charset="0"/>
                        </a:rPr>
                        <a:t>Уровень 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Arial" charset="0"/>
                          <a:cs typeface="Times New Roman" charset="0"/>
                        </a:rPr>
                        <a:t>здоровья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Times New Roman" charset="0"/>
                        </a:rPr>
                        <a:t>учащихся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 charset="0"/>
                          <a:cs typeface="Times New Roman" charset="0"/>
                        </a:rPr>
                        <a:t>Оснащение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Times New Roman" charset="0"/>
                        </a:rPr>
                        <a:t> учебно-воспитательного процесса.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Times New Roman" charset="0"/>
                        </a:rPr>
                        <a:t>Организация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 charset="0"/>
                          <a:cs typeface="Times New Roman" charset="0"/>
                        </a:rPr>
                        <a:t>развивающей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Times New Roman" charset="0"/>
                        </a:rPr>
                        <a:t> среды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Times New Roman" charset="0"/>
                        </a:rPr>
                        <a:t>Уровень сформированности 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Arial" charset="0"/>
                          <a:cs typeface="Times New Roman" charset="0"/>
                        </a:rPr>
                        <a:t>ценностей ЗОЖ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Times New Roman" charset="0"/>
                      </a:endParaRPr>
                    </a:p>
                  </a:txBody>
                  <a:tcPr marL="46544" marR="465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3336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Times New Roman" charset="0"/>
                        </a:rPr>
                        <a:t>Личностные образовательные 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Times New Roman" charset="0"/>
                        </a:rPr>
                        <a:t>результаты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Times New Roman" charset="0"/>
                      </a:endParaRPr>
                    </a:p>
                  </a:txBody>
                  <a:tcPr marL="46544" marR="46544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Times New Roman" charset="0"/>
                        </a:rPr>
                        <a:t>Уровень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Arial" charset="0"/>
                          <a:cs typeface="Times New Roman" charset="0"/>
                        </a:rPr>
                        <a:t>готовности к саморазвитию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ea typeface="Arial" charset="0"/>
                        <a:cs typeface="Times New Roman" charset="0"/>
                      </a:endParaRPr>
                    </a:p>
                  </a:txBody>
                  <a:tcPr marL="46544" marR="465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00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Times New Roman" charset="0"/>
                        </a:rPr>
                        <a:t>Уровень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Arial" charset="0"/>
                          <a:cs typeface="Times New Roman" charset="0"/>
                        </a:rPr>
                        <a:t>социализированности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Times New Roman" charset="0"/>
                      </a:endParaRPr>
                    </a:p>
                  </a:txBody>
                  <a:tcPr marL="46544" marR="465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02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Times New Roman" charset="0"/>
                        </a:rPr>
                        <a:t>Уровень  учебно-познавательной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Arial" charset="0"/>
                          <a:cs typeface="Times New Roman" charset="0"/>
                        </a:rPr>
                        <a:t>мотивации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ea typeface="Arial" charset="0"/>
                        <a:cs typeface="Times New Roman" charset="0"/>
                      </a:endParaRPr>
                    </a:p>
                  </a:txBody>
                  <a:tcPr marL="46544" marR="465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0047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Times New Roman" charset="0"/>
                        </a:rPr>
                        <a:t>Метапредметные образовательные 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Times New Roman" charset="0"/>
                        </a:rPr>
                        <a:t>результаты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Times New Roman" charset="0"/>
                      </a:endParaRPr>
                    </a:p>
                  </a:txBody>
                  <a:tcPr marL="46544" marR="465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Times New Roman" charset="0"/>
                        </a:rPr>
                        <a:t>Уровень реализации 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Arial" charset="0"/>
                          <a:cs typeface="Times New Roman" charset="0"/>
                        </a:rPr>
                        <a:t>регулятивных УУД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ea typeface="Arial" charset="0"/>
                        <a:cs typeface="Times New Roman" charset="0"/>
                      </a:endParaRPr>
                    </a:p>
                  </a:txBody>
                  <a:tcPr marL="46544" marR="465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33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Times New Roman" charset="0"/>
                        </a:rPr>
                        <a:t>Уровень реализации 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Arial" charset="0"/>
                          <a:cs typeface="Times New Roman" charset="0"/>
                        </a:rPr>
                        <a:t>познавательных УУД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ea typeface="Arial" charset="0"/>
                        <a:cs typeface="Times New Roman" charset="0"/>
                      </a:endParaRPr>
                    </a:p>
                  </a:txBody>
                  <a:tcPr marL="46544" marR="465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8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20638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Times New Roman" charset="0"/>
                        </a:rPr>
                        <a:t>Уровень реализации 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Arial" charset="0"/>
                          <a:cs typeface="Times New Roman" charset="0"/>
                        </a:rPr>
                        <a:t>коммуникативных УУД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ea typeface="Arial" charset="0"/>
                        <a:cs typeface="Times New Roman" charset="0"/>
                      </a:endParaRPr>
                    </a:p>
                  </a:txBody>
                  <a:tcPr marL="46544" marR="465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73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20638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Times New Roman" charset="0"/>
                        </a:rPr>
                        <a:t>Уровень развития 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Arial" charset="0"/>
                          <a:cs typeface="Times New Roman" charset="0"/>
                        </a:rPr>
                        <a:t>ИКТ –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Arial" charset="0"/>
                          <a:cs typeface="Times New Roman" charset="0"/>
                        </a:rPr>
                        <a:t>компетентности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Times New Roman" charset="0"/>
                      </a:endParaRPr>
                    </a:p>
                  </a:txBody>
                  <a:tcPr marL="46544" marR="465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5458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Times New Roman" charset="0"/>
                        </a:rPr>
                        <a:t>Предметные образовательные результаты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Times New Roman" charset="0"/>
                      </a:endParaRPr>
                    </a:p>
                  </a:txBody>
                  <a:tcPr marL="46544" marR="465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0638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Times New Roman" charset="0"/>
                        </a:rPr>
                        <a:t>Качество  и динамика </a:t>
                      </a:r>
                      <a:r>
                        <a:rPr kumimoji="0" 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Arial" charset="0"/>
                          <a:cs typeface="Times New Roman" charset="0"/>
                        </a:rPr>
                        <a:t>обученности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ea typeface="Arial" charset="0"/>
                        <a:cs typeface="Times New Roman" charset="0"/>
                      </a:endParaRPr>
                    </a:p>
                  </a:txBody>
                  <a:tcPr marL="46544" marR="465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9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20638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Times New Roman" charset="0"/>
                        </a:rPr>
                        <a:t>Подтверждение </a:t>
                      </a:r>
                      <a:r>
                        <a:rPr kumimoji="0" 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Times New Roman" charset="0"/>
                        </a:rPr>
                        <a:t>обученности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Times New Roman" charset="0"/>
                        </a:rPr>
                        <a:t> по результатам внешней, 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Arial" charset="0"/>
                          <a:cs typeface="Times New Roman" charset="0"/>
                        </a:rPr>
                        <a:t>независимой оценки 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ea typeface="Arial" charset="0"/>
                        <a:cs typeface="Times New Roman" charset="0"/>
                      </a:endParaRPr>
                    </a:p>
                  </a:txBody>
                  <a:tcPr marL="46544" marR="465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54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20638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Times New Roman" charset="0"/>
                        </a:rPr>
                        <a:t>Уровень 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Arial" charset="0"/>
                          <a:cs typeface="Times New Roman" charset="0"/>
                        </a:rPr>
                        <a:t>обучаемости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ea typeface="Arial" charset="0"/>
                        <a:cs typeface="Times New Roman" charset="0"/>
                      </a:endParaRPr>
                    </a:p>
                  </a:txBody>
                  <a:tcPr marL="46544" marR="465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5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20638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Arial" charset="0"/>
                          <a:cs typeface="Times New Roman" charset="0"/>
                        </a:rPr>
                        <a:t>Участие и победы 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Times New Roman" charset="0"/>
                        </a:rPr>
                        <a:t>в предметных  конкурсах, олимпиадах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Times New Roman" charset="0"/>
                      </a:endParaRPr>
                    </a:p>
                  </a:txBody>
                  <a:tcPr marL="46544" marR="465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850" y="144463"/>
            <a:ext cx="8501063" cy="769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/>
              <a:t>ФГОС. Внутришкольный контроль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78702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пользователь\Desktop\slide_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395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Цели </a:t>
            </a:r>
            <a:r>
              <a:rPr lang="ru-RU" b="1" dirty="0"/>
              <a:t>образования на 2019-2020 год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99715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Министр </a:t>
            </a:r>
            <a:r>
              <a:rPr lang="ru-RU" dirty="0"/>
              <a:t>просвещения РФ Ольга Васильева в интервью «Российской газете» рассказала о двух приоритетных целях, которые ставят перед собой сотрудники Министерства</a:t>
            </a:r>
            <a:r>
              <a:rPr lang="ru-RU" dirty="0" smtClean="0"/>
              <a:t>:</a:t>
            </a:r>
          </a:p>
          <a:p>
            <a:pPr marL="514350" indent="-514350" algn="just">
              <a:buAutoNum type="arabicPeriod"/>
            </a:pPr>
            <a:r>
              <a:rPr lang="ru-RU" sz="3600" dirty="0" smtClean="0"/>
              <a:t>Создать </a:t>
            </a:r>
            <a:r>
              <a:rPr lang="ru-RU" sz="3600" dirty="0"/>
              <a:t>систему образования, достойную войти в 10 лучших в </a:t>
            </a:r>
            <a:r>
              <a:rPr lang="ru-RU" sz="3600" dirty="0" smtClean="0"/>
              <a:t>мире;</a:t>
            </a:r>
          </a:p>
          <a:p>
            <a:pPr marL="514350" indent="-514350" algn="just">
              <a:buAutoNum type="arabicPeriod"/>
            </a:pPr>
            <a:r>
              <a:rPr lang="ru-RU" sz="3600" dirty="0" smtClean="0"/>
              <a:t>Построить </a:t>
            </a:r>
            <a:r>
              <a:rPr lang="ru-RU" sz="3600" dirty="0"/>
              <a:t>систему воспитания, охватывающую подрастающее поколение от дошкольного </a:t>
            </a:r>
            <a:r>
              <a:rPr lang="ru-RU" sz="3600" dirty="0" smtClean="0"/>
              <a:t>возраста </a:t>
            </a:r>
            <a:r>
              <a:rPr lang="ru-RU" sz="3500" b="1" dirty="0" smtClean="0"/>
              <a:t>(«</a:t>
            </a:r>
            <a:r>
              <a:rPr lang="ru-RU" sz="3500" b="1" dirty="0" smtClean="0"/>
              <a:t>Стратегия </a:t>
            </a:r>
            <a:r>
              <a:rPr lang="ru-RU" sz="3500" b="1" dirty="0"/>
              <a:t>развития воспитания в Российской Федерации на период до 2025 </a:t>
            </a:r>
            <a:r>
              <a:rPr lang="ru-RU" sz="3500" b="1" dirty="0" smtClean="0"/>
              <a:t>года»)</a:t>
            </a:r>
            <a:r>
              <a:rPr lang="ru-RU" sz="3500" b="1" dirty="0" smtClean="0"/>
              <a:t>. </a:t>
            </a:r>
            <a:endParaRPr lang="ru-RU" sz="3500" b="1" dirty="0"/>
          </a:p>
        </p:txBody>
      </p:sp>
    </p:spTree>
    <p:extLst>
      <p:ext uri="{BB962C8B-B14F-4D97-AF65-F5344CB8AC3E}">
        <p14:creationId xmlns:p14="http://schemas.microsoft.com/office/powerpoint/2010/main" val="313746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>Приоритетными </a:t>
            </a:r>
            <a:r>
              <a:rPr lang="ru-RU" b="1" dirty="0" smtClean="0"/>
              <a:t>признаны </a:t>
            </a:r>
            <a:r>
              <a:rPr lang="ru-RU" b="1" dirty="0"/>
              <a:t>такие направления: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435280" cy="4525963"/>
          </a:xfrm>
        </p:spPr>
        <p:txBody>
          <a:bodyPr>
            <a:normAutofit/>
          </a:bodyPr>
          <a:lstStyle/>
          <a:p>
            <a:pPr algn="just"/>
            <a:r>
              <a:rPr lang="ru-RU" sz="4000" dirty="0" smtClean="0"/>
              <a:t>интеграция </a:t>
            </a:r>
            <a:r>
              <a:rPr lang="ru-RU" sz="4000" dirty="0"/>
              <a:t>новых методов обучения и воспитания; </a:t>
            </a:r>
            <a:endParaRPr lang="ru-RU" sz="4000" dirty="0" smtClean="0"/>
          </a:p>
          <a:p>
            <a:pPr algn="just"/>
            <a:r>
              <a:rPr lang="ru-RU" sz="4000" dirty="0" smtClean="0"/>
              <a:t>внедрение </a:t>
            </a:r>
            <a:r>
              <a:rPr lang="ru-RU" sz="4000" dirty="0"/>
              <a:t>новых образовательных технологий; </a:t>
            </a:r>
            <a:endParaRPr lang="ru-RU" sz="4000" dirty="0" smtClean="0"/>
          </a:p>
          <a:p>
            <a:pPr algn="just"/>
            <a:r>
              <a:rPr lang="ru-RU" sz="4000" dirty="0" smtClean="0"/>
              <a:t>использование </a:t>
            </a:r>
            <a:r>
              <a:rPr lang="ru-RU" sz="4000" dirty="0"/>
              <a:t>цифровых технологий в обучении. </a:t>
            </a:r>
          </a:p>
        </p:txBody>
      </p:sp>
    </p:spTree>
    <p:extLst>
      <p:ext uri="{BB962C8B-B14F-4D97-AF65-F5344CB8AC3E}">
        <p14:creationId xmlns:p14="http://schemas.microsoft.com/office/powerpoint/2010/main" val="172193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0374" y="296116"/>
            <a:ext cx="8288089" cy="1470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Адаптация первоклассников</a:t>
            </a:r>
            <a:endParaRPr lang="ru-RU" b="1" dirty="0"/>
          </a:p>
        </p:txBody>
      </p:sp>
      <p:sp>
        <p:nvSpPr>
          <p:cNvPr id="4" name="AutoShape 2" descr="https://image.mel.fm/i/c/cPqL4IsuzN/59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s://image.mel.fm/i/c/cPqL4IsuzN/590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s://tema.in.ua/images/galery/1%20september_2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1" name="Picture 7" descr="C:\Users\пользователь\Desktop\1 september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70290"/>
            <a:ext cx="6568075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762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640960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Приходится констатировать, что дети в школу приходят неподготовленными, что проявляется: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525963"/>
          </a:xfrm>
        </p:spPr>
        <p:txBody>
          <a:bodyPr>
            <a:noAutofit/>
          </a:bodyPr>
          <a:lstStyle/>
          <a:p>
            <a:pPr algn="just" fontAlgn="base"/>
            <a:r>
              <a:rPr lang="ru-RU" b="1" dirty="0" smtClean="0"/>
              <a:t>в</a:t>
            </a:r>
            <a:r>
              <a:rPr lang="ru-RU" b="1" dirty="0"/>
              <a:t> неразвитости мелкой моторики;</a:t>
            </a:r>
          </a:p>
          <a:p>
            <a:pPr algn="just" fontAlgn="base"/>
            <a:r>
              <a:rPr lang="ru-RU" b="1" dirty="0"/>
              <a:t>в несформированности математических представлений;</a:t>
            </a:r>
          </a:p>
          <a:p>
            <a:pPr algn="just" fontAlgn="base"/>
            <a:r>
              <a:rPr lang="ru-RU" b="1" dirty="0"/>
              <a:t>в несформированности речи;</a:t>
            </a:r>
          </a:p>
          <a:p>
            <a:pPr algn="just" fontAlgn="base"/>
            <a:r>
              <a:rPr lang="ru-RU" b="1" dirty="0"/>
              <a:t>в несформированности коммуникативных умений;</a:t>
            </a:r>
          </a:p>
          <a:p>
            <a:pPr algn="just" fontAlgn="base"/>
            <a:r>
              <a:rPr lang="ru-RU" b="1" dirty="0"/>
              <a:t>в неразвитости воображения и фантазии;</a:t>
            </a:r>
          </a:p>
          <a:p>
            <a:pPr algn="just" fontAlgn="base"/>
            <a:r>
              <a:rPr lang="ru-RU" b="1" dirty="0"/>
              <a:t>в неразвитости эмоционально-волевой </a:t>
            </a:r>
            <a:r>
              <a:rPr lang="ru-RU" b="1" dirty="0" smtClean="0"/>
              <a:t>сферы …</a:t>
            </a:r>
            <a:endParaRPr lang="ru-RU" b="1" dirty="0"/>
          </a:p>
          <a:p>
            <a:pPr marL="0" indent="0" algn="just" fontAlgn="base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958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/>
          <a:lstStyle/>
          <a:p>
            <a:r>
              <a:rPr lang="ru-RU" b="1" dirty="0" smtClean="0"/>
              <a:t>Неумение </a:t>
            </a:r>
            <a:r>
              <a:rPr lang="ru-RU" b="1" dirty="0"/>
              <a:t>слушать учителя</a:t>
            </a:r>
          </a:p>
          <a:p>
            <a:r>
              <a:rPr lang="ru-RU" b="1" dirty="0"/>
              <a:t>Пространственно-конструктивные нарушения</a:t>
            </a:r>
          </a:p>
          <a:p>
            <a:r>
              <a:rPr lang="ru-RU" b="1" dirty="0" smtClean="0"/>
              <a:t>Непонимание </a:t>
            </a:r>
            <a:r>
              <a:rPr lang="ru-RU" b="1" dirty="0"/>
              <a:t>учебной </a:t>
            </a:r>
            <a:r>
              <a:rPr lang="ru-RU" b="1" dirty="0" smtClean="0"/>
              <a:t>задачи</a:t>
            </a:r>
          </a:p>
          <a:p>
            <a:r>
              <a:rPr lang="ru-RU" b="1" dirty="0" smtClean="0"/>
              <a:t>нарушение </a:t>
            </a:r>
            <a:r>
              <a:rPr lang="ru-RU" b="1" dirty="0"/>
              <a:t>речи различной степени</a:t>
            </a:r>
          </a:p>
          <a:p>
            <a:r>
              <a:rPr lang="ru-RU" b="1" dirty="0"/>
              <a:t>Н</a:t>
            </a:r>
            <a:r>
              <a:rPr lang="ru-RU" b="1" dirty="0" smtClean="0"/>
              <a:t>е</a:t>
            </a:r>
            <a:r>
              <a:rPr lang="ru-RU" b="1" dirty="0"/>
              <a:t> проявляют </a:t>
            </a:r>
            <a:r>
              <a:rPr lang="ru-RU" b="1" dirty="0" smtClean="0"/>
              <a:t>эмпатию</a:t>
            </a:r>
          </a:p>
          <a:p>
            <a:r>
              <a:rPr lang="ru-RU" b="1" dirty="0" smtClean="0"/>
              <a:t>Не умеют играть …</a:t>
            </a:r>
            <a:endParaRPr lang="ru-RU" b="1" dirty="0"/>
          </a:p>
          <a:p>
            <a:endParaRPr lang="ru-RU" b="1" dirty="0" smtClean="0"/>
          </a:p>
          <a:p>
            <a:endParaRPr lang="ru-RU" b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Приходится констатировать, что дети в школу приходят </a:t>
            </a:r>
            <a:r>
              <a:rPr lang="ru-RU" sz="3200" b="1" dirty="0" smtClean="0">
                <a:solidFill>
                  <a:srgbClr val="002060"/>
                </a:solidFill>
              </a:rPr>
              <a:t>неподготовленными: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46876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165618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/>
              <a:t>СанПиН 2.4.2.2821-10 с изменениями 2019 год для </a:t>
            </a:r>
            <a:r>
              <a:rPr lang="ru-RU" b="1" dirty="0" smtClean="0"/>
              <a:t>школы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276872"/>
            <a:ext cx="8568952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u="sng" dirty="0" smtClean="0"/>
              <a:t>Цель:</a:t>
            </a:r>
            <a:r>
              <a:rPr lang="ru-RU" b="1" dirty="0" smtClean="0"/>
              <a:t> </a:t>
            </a:r>
            <a:r>
              <a:rPr lang="ru-RU" dirty="0" smtClean="0"/>
              <a:t>пребывание </a:t>
            </a:r>
            <a:r>
              <a:rPr lang="ru-RU" dirty="0"/>
              <a:t>детей в учебном учреждении должно быть </a:t>
            </a:r>
            <a:r>
              <a:rPr lang="ru-RU" b="1" dirty="0"/>
              <a:t>безопасным и комфортным</a:t>
            </a:r>
            <a:r>
              <a:rPr lang="ru-RU" dirty="0"/>
              <a:t>, отвечать строгим требованиям, предъявляемым к работе </a:t>
            </a:r>
            <a:r>
              <a:rPr lang="ru-RU" dirty="0" smtClean="0"/>
              <a:t>школ.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Школа должна быть безопасным и продуктивным учреждением, которое дает полноценные знания обучающимся.</a:t>
            </a:r>
          </a:p>
        </p:txBody>
      </p:sp>
    </p:spTree>
    <p:extLst>
      <p:ext uri="{BB962C8B-B14F-4D97-AF65-F5344CB8AC3E}">
        <p14:creationId xmlns:p14="http://schemas.microsoft.com/office/powerpoint/2010/main" val="2733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D5BA2957-AB01-410E-B23F-30E8CD0F7043}"/>
              </a:ext>
            </a:extLst>
          </p:cNvPr>
          <p:cNvSpPr txBox="1"/>
          <p:nvPr/>
        </p:nvSpPr>
        <p:spPr>
          <a:xfrm>
            <a:off x="251519" y="259481"/>
            <a:ext cx="8568953" cy="654423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1" wrap="square" lIns="49727" tIns="49727" rIns="49727" bIns="49727" spcCol="33402">
            <a:spAutoFit/>
          </a:bodyPr>
          <a:lstStyle/>
          <a:p>
            <a:pPr algn="ctr" defTabSz="787035" hangingPunct="0">
              <a:defRPr/>
            </a:pPr>
            <a:r>
              <a:rPr lang="ru-RU" sz="3600" b="1" kern="0" dirty="0">
                <a:solidFill>
                  <a:schemeClr val="bg1"/>
                </a:solidFill>
                <a:sym typeface="Calibri"/>
              </a:rPr>
              <a:t>Чувство безопасности  в жизни и школе </a:t>
            </a:r>
          </a:p>
        </p:txBody>
      </p:sp>
      <p:graphicFrame>
        <p:nvGraphicFramePr>
          <p:cNvPr id="2" name="Диаграмма 4">
            <a:extLst>
              <a:ext uri="{FF2B5EF4-FFF2-40B4-BE49-F238E27FC236}">
                <a16:creationId xmlns="" xmlns:a16="http://schemas.microsoft.com/office/drawing/2014/main" id="{D6FDC95A-8C0B-4D1E-97DF-ACB3DB8DA5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7163106"/>
              </p:ext>
            </p:extLst>
          </p:nvPr>
        </p:nvGraphicFramePr>
        <p:xfrm>
          <a:off x="0" y="913904"/>
          <a:ext cx="9144000" cy="5755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99283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Объект 2">
            <a:extLst>
              <a:ext uri="{FF2B5EF4-FFF2-40B4-BE49-F238E27FC236}">
                <a16:creationId xmlns="" xmlns:a16="http://schemas.microsoft.com/office/drawing/2014/main" id="{4B45E7A4-6171-4968-82D1-03D1B9993445}"/>
              </a:ext>
            </a:extLst>
          </p:cNvPr>
          <p:cNvSpPr txBox="1">
            <a:spLocks/>
          </p:cNvSpPr>
          <p:nvPr/>
        </p:nvSpPr>
        <p:spPr bwMode="auto">
          <a:xfrm>
            <a:off x="79375" y="666750"/>
            <a:ext cx="8686800" cy="590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altLang="ru-RU" sz="2400" b="1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2884" name="Rectangle 1">
            <a:extLst>
              <a:ext uri="{FF2B5EF4-FFF2-40B4-BE49-F238E27FC236}">
                <a16:creationId xmlns="" xmlns:a16="http://schemas.microsoft.com/office/drawing/2014/main" id="{E1165A47-1102-4DC9-A384-1305C6797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6049"/>
            <a:ext cx="9143999" cy="677108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/>
        </p:spPr>
        <p:txBody>
          <a:bodyPr wrap="square" anchor="ctr">
            <a:spAutoFit/>
          </a:bodyPr>
          <a:lstStyle/>
          <a:p>
            <a:pPr algn="ctr" defTabSz="914400" eaLnBrk="1" hangingPunct="1">
              <a:defRPr/>
            </a:pPr>
            <a:r>
              <a:rPr lang="ru-RU" alt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Ситуации, которые могут быть кризисными для </a:t>
            </a:r>
            <a:r>
              <a:rPr lang="ru-RU" alt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ребенка</a:t>
            </a:r>
            <a:endParaRPr lang="ru-RU" alt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400" eaLnBrk="1" hangingPunct="1">
              <a:defRPr/>
            </a:pPr>
            <a:endParaRPr lang="ru-RU" alt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4400" eaLnBrk="1" hangingPunct="1">
              <a:buFont typeface="Wingdings" pitchFamily="2" charset="2"/>
              <a:buChar char="Ø"/>
              <a:defRPr/>
            </a:pPr>
            <a:r>
              <a:rPr lang="ru-RU" altLang="ru-RU" sz="23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любая </a:t>
            </a:r>
            <a:r>
              <a:rPr lang="ru-RU" altLang="ru-RU" sz="23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ситуация,</a:t>
            </a:r>
            <a:r>
              <a:rPr lang="ru-RU" altLang="ru-RU" sz="23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300" b="1" i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субъективно</a:t>
            </a:r>
            <a:r>
              <a:rPr lang="ru-RU" altLang="ru-RU" sz="23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переживаемая ребёнком как обидная, оскорбительная, несправедливая, глубоко ранящая </a:t>
            </a:r>
            <a:r>
              <a:rPr lang="ru-RU" altLang="ru-RU" sz="2300" b="1" i="1" dirty="0">
                <a:solidFill>
                  <a:srgbClr val="95373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Объективная оценка взрослого данной ситуации может сильно отличаться</a:t>
            </a:r>
          </a:p>
          <a:p>
            <a:pPr algn="ctr" defTabSz="914400" eaLnBrk="1" hangingPunct="1">
              <a:buFont typeface="Wingdings" pitchFamily="2" charset="2"/>
              <a:buChar char="Ø"/>
              <a:defRPr/>
            </a:pPr>
            <a:r>
              <a:rPr lang="ru-RU" alt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несчастная любовь/разрыв </a:t>
            </a:r>
            <a:r>
              <a:rPr lang="ru-RU" alt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отношений</a:t>
            </a:r>
            <a:endParaRPr lang="ru-RU" alt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4400" eaLnBrk="1" hangingPunct="1">
              <a:buFont typeface="Wingdings" pitchFamily="2" charset="2"/>
              <a:buChar char="Ø"/>
              <a:defRPr/>
            </a:pPr>
            <a:r>
              <a:rPr lang="ru-RU" alt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ссора/острый конфликт со значимыми взрослыми</a:t>
            </a:r>
          </a:p>
          <a:p>
            <a:pPr algn="ctr" defTabSz="914400" eaLnBrk="1" hangingPunct="1">
              <a:buFont typeface="Wingdings" pitchFamily="2" charset="2"/>
              <a:buChar char="Ø"/>
              <a:defRPr/>
            </a:pPr>
            <a:r>
              <a:rPr lang="ru-RU" alt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травля </a:t>
            </a:r>
            <a:r>
              <a:rPr lang="ru-RU" alt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(буллинг)/отвержение, запугивание, издевательства со стороны сверстников, травля в Интернете/социальных сетях</a:t>
            </a:r>
          </a:p>
          <a:p>
            <a:pPr algn="ctr" defTabSz="914400" eaLnBrk="1" hangingPunct="1">
              <a:buFont typeface="Wingdings" pitchFamily="2" charset="2"/>
              <a:buChar char="Ø"/>
              <a:defRPr/>
            </a:pPr>
            <a:r>
              <a:rPr lang="ru-RU" alt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тяжелая </a:t>
            </a:r>
            <a:r>
              <a:rPr lang="ru-RU" alt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жизненная ситуация (смерть близкого человека, тяжёлое заболевание)</a:t>
            </a:r>
          </a:p>
          <a:p>
            <a:pPr algn="ctr" defTabSz="914400" eaLnBrk="1" hangingPunct="1">
              <a:buFont typeface="Wingdings" pitchFamily="2" charset="2"/>
              <a:buChar char="Ø"/>
              <a:defRPr/>
            </a:pPr>
            <a:r>
              <a:rPr lang="ru-RU" alt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разочарование </a:t>
            </a:r>
            <a:r>
              <a:rPr lang="ru-RU" alt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своими успехами в школе или другой неуспех на фоне высоких требований, предъявляемых окружением или семьёй</a:t>
            </a:r>
          </a:p>
          <a:p>
            <a:pPr algn="ctr" defTabSz="914400" eaLnBrk="1" hangingPunct="1">
              <a:buFont typeface="Wingdings" pitchFamily="2" charset="2"/>
              <a:buChar char="Ø"/>
              <a:defRPr/>
            </a:pPr>
            <a:r>
              <a:rPr lang="ru-RU" alt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неприятности </a:t>
            </a:r>
            <a:r>
              <a:rPr lang="ru-RU" alt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семье, нестабильная семейная ситуация (напр. развод родителей)</a:t>
            </a:r>
          </a:p>
          <a:p>
            <a:pPr algn="ctr" defTabSz="914400" eaLnBrk="1" hangingPunct="1">
              <a:buFont typeface="Wingdings" pitchFamily="2" charset="2"/>
              <a:buChar char="Ø"/>
              <a:defRPr/>
            </a:pPr>
            <a:endParaRPr lang="ru-RU" alt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516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746</Words>
  <Application>Microsoft Office PowerPoint</Application>
  <PresentationFormat>Экран (4:3)</PresentationFormat>
  <Paragraphs>116</Paragraphs>
  <Slides>18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Августовский педагогический совет</vt:lpstr>
      <vt:lpstr>Цели образования на 2019-2020 год </vt:lpstr>
      <vt:lpstr>Приоритетными признаны такие направления: </vt:lpstr>
      <vt:lpstr>Адаптация первоклассников</vt:lpstr>
      <vt:lpstr>Приходится констатировать, что дети в школу приходят неподготовленными, что проявляется: </vt:lpstr>
      <vt:lpstr>Приходится констатировать, что дети в школу приходят неподготовленными: </vt:lpstr>
      <vt:lpstr>СанПиН 2.4.2.2821-10 с изменениями 2019 год для школы</vt:lpstr>
      <vt:lpstr>Презентация PowerPoint</vt:lpstr>
      <vt:lpstr>Презентация PowerPoint</vt:lpstr>
      <vt:lpstr>Презентация PowerPoint</vt:lpstr>
      <vt:lpstr>Учебный план</vt:lpstr>
      <vt:lpstr>Презентация PowerPoint</vt:lpstr>
      <vt:lpstr>Учебный план</vt:lpstr>
      <vt:lpstr>Новости</vt:lpstr>
      <vt:lpstr>Календарь образовательных событий на 2019-2020  учебный год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Августовский педагогический совет</dc:title>
  <dc:creator>пользователь</dc:creator>
  <cp:lastModifiedBy>пользователь</cp:lastModifiedBy>
  <cp:revision>17</cp:revision>
  <dcterms:created xsi:type="dcterms:W3CDTF">2019-08-24T17:41:22Z</dcterms:created>
  <dcterms:modified xsi:type="dcterms:W3CDTF">2019-08-24T19:18:53Z</dcterms:modified>
</cp:coreProperties>
</file>