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1" r:id="rId3"/>
    <p:sldId id="258" r:id="rId4"/>
    <p:sldId id="259" r:id="rId5"/>
    <p:sldId id="282" r:id="rId6"/>
    <p:sldId id="267" r:id="rId7"/>
    <p:sldId id="266" r:id="rId8"/>
    <p:sldId id="262" r:id="rId9"/>
    <p:sldId id="263" r:id="rId10"/>
    <p:sldId id="264" r:id="rId11"/>
    <p:sldId id="268" r:id="rId12"/>
    <p:sldId id="265" r:id="rId13"/>
    <p:sldId id="269" r:id="rId14"/>
    <p:sldId id="273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7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5184E7-7A23-4C81-8B00-FADB8D858DD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41DC-EE37-4A20-A2CD-56F718DD019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BAD68-BFD9-4BBE-BA74-86B29173716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C0DF139-5764-4C07-AFC7-BEA575D2A2B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C1CC6-B321-4601-9284-C995CB798F9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FCF89-C2AA-4FFA-A204-7C4EDFB9E49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2A363-6866-4459-B745-F67563C7405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1D091-F60E-44DC-A5C5-FA98C7111BD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D2BFE-3940-4C43-A01C-E8C79FE6129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0A95507-FB6A-4E20-8763-216D192F146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2F759F-2B26-4D66-87B3-6C4307BB1C0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90623-DE03-4DAC-ABA0-88CFFC30C44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505200" y="4221088"/>
            <a:ext cx="5410200" cy="16764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endParaRPr lang="ru-RU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912" y="0"/>
            <a:ext cx="4876800" cy="248376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Н,М, Карамзин «Бедная Лиза»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2400" y="4114800"/>
            <a:ext cx="2911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О.Кипренский.               Бедная Лиза.</a:t>
            </a:r>
          </a:p>
        </p:txBody>
      </p:sp>
      <p:pic>
        <p:nvPicPr>
          <p:cNvPr id="6149" name="Picture 6" descr="Новый ри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31432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 descr="Новый ри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1622"/>
            <a:ext cx="31432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96141" y="476672"/>
            <a:ext cx="547970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r>
              <a:rPr lang="ru-RU" sz="4000" dirty="0" smtClean="0"/>
              <a:t>        </a:t>
            </a:r>
            <a:r>
              <a:rPr lang="ru-RU" sz="4000" dirty="0" smtClean="0">
                <a:solidFill>
                  <a:srgbClr val="FF0000"/>
                </a:solidFill>
              </a:rPr>
              <a:t>( 2 часа )</a:t>
            </a:r>
          </a:p>
          <a:p>
            <a:pPr lvl="0"/>
            <a:endParaRPr lang="ru-RU" sz="4000" dirty="0" smtClean="0">
              <a:solidFill>
                <a:srgbClr val="000000"/>
              </a:solidFill>
            </a:endParaRPr>
          </a:p>
          <a:p>
            <a:pPr lvl="0"/>
            <a:r>
              <a:rPr lang="ru-RU" sz="4000" dirty="0" smtClean="0"/>
              <a:t>«</a:t>
            </a:r>
            <a:r>
              <a:rPr lang="ru-RU" sz="4000" dirty="0"/>
              <a:t>Твердый разум» и </a:t>
            </a:r>
          </a:p>
          <a:p>
            <a:pPr lvl="0"/>
            <a:r>
              <a:rPr lang="ru-RU" sz="4000" dirty="0"/>
              <a:t>«нежнейшие чувства»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4660133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6" grpId="0"/>
      <p:bldP spid="163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754942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smtClean="0"/>
              <a:t>Какую характеристику герою дает автор?</a:t>
            </a:r>
            <a:endParaRPr lang="ru-RU" sz="3600"/>
          </a:p>
        </p:txBody>
      </p:sp>
      <p:sp>
        <p:nvSpPr>
          <p:cNvPr id="4" name="Овал 3"/>
          <p:cNvSpPr/>
          <p:nvPr/>
        </p:nvSpPr>
        <p:spPr>
          <a:xfrm>
            <a:off x="3071813" y="3143250"/>
            <a:ext cx="2643187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ЛИЗА</a:t>
            </a:r>
          </a:p>
        </p:txBody>
      </p:sp>
      <p:sp>
        <p:nvSpPr>
          <p:cNvPr id="5" name="Овал 4"/>
          <p:cNvSpPr/>
          <p:nvPr/>
        </p:nvSpPr>
        <p:spPr>
          <a:xfrm>
            <a:off x="5643563" y="1928813"/>
            <a:ext cx="3143250" cy="714375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любила  матушку </a:t>
            </a:r>
          </a:p>
        </p:txBody>
      </p:sp>
      <p:sp>
        <p:nvSpPr>
          <p:cNvPr id="6" name="Овал 5"/>
          <p:cNvSpPr/>
          <p:nvPr/>
        </p:nvSpPr>
        <p:spPr>
          <a:xfrm>
            <a:off x="2786063" y="1628799"/>
            <a:ext cx="2714625" cy="871513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трудолюбивая</a:t>
            </a:r>
          </a:p>
        </p:txBody>
      </p:sp>
      <p:sp>
        <p:nvSpPr>
          <p:cNvPr id="7" name="Овал 6"/>
          <p:cNvSpPr/>
          <p:nvPr/>
        </p:nvSpPr>
        <p:spPr>
          <a:xfrm>
            <a:off x="3286125" y="5643563"/>
            <a:ext cx="3357563" cy="78581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самоотверженная</a:t>
            </a:r>
          </a:p>
        </p:txBody>
      </p:sp>
      <p:sp>
        <p:nvSpPr>
          <p:cNvPr id="8" name="Овал 7"/>
          <p:cNvSpPr/>
          <p:nvPr/>
        </p:nvSpPr>
        <p:spPr>
          <a:xfrm>
            <a:off x="6643688" y="3286125"/>
            <a:ext cx="2286000" cy="642938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робкая</a:t>
            </a:r>
          </a:p>
        </p:txBody>
      </p:sp>
      <p:sp>
        <p:nvSpPr>
          <p:cNvPr id="9" name="Овал 8"/>
          <p:cNvSpPr/>
          <p:nvPr/>
        </p:nvSpPr>
        <p:spPr>
          <a:xfrm>
            <a:off x="357188" y="3714750"/>
            <a:ext cx="2143125" cy="857250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чистая</a:t>
            </a:r>
          </a:p>
        </p:txBody>
      </p:sp>
      <p:sp>
        <p:nvSpPr>
          <p:cNvPr id="10" name="Овал 9"/>
          <p:cNvSpPr/>
          <p:nvPr/>
        </p:nvSpPr>
        <p:spPr>
          <a:xfrm>
            <a:off x="6000750" y="4572000"/>
            <a:ext cx="2500313" cy="714375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услужливая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285750" y="5000625"/>
            <a:ext cx="3143250" cy="785813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радостная душа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571500" y="2071688"/>
            <a:ext cx="2286000" cy="78581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прелестная</a:t>
            </a:r>
          </a:p>
        </p:txBody>
      </p:sp>
      <p:cxnSp>
        <p:nvCxnSpPr>
          <p:cNvPr id="15" name="Прямая со стрелкой 14"/>
          <p:cNvCxnSpPr>
            <a:endCxn id="7" idx="0"/>
          </p:cNvCxnSpPr>
          <p:nvPr/>
        </p:nvCxnSpPr>
        <p:spPr>
          <a:xfrm rot="16200000" flipH="1">
            <a:off x="3983038" y="4660900"/>
            <a:ext cx="1714500" cy="250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607469" y="4036219"/>
            <a:ext cx="1214438" cy="857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</p:cNvCxnSpPr>
          <p:nvPr/>
        </p:nvCxnSpPr>
        <p:spPr>
          <a:xfrm rot="10800000" flipV="1">
            <a:off x="2286000" y="3535363"/>
            <a:ext cx="785813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1"/>
          </p:cNvCxnSpPr>
          <p:nvPr/>
        </p:nvCxnSpPr>
        <p:spPr>
          <a:xfrm rot="16200000" flipV="1">
            <a:off x="2815432" y="2613819"/>
            <a:ext cx="614362" cy="673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3911600" y="2589213"/>
            <a:ext cx="928688" cy="3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7"/>
          </p:cNvCxnSpPr>
          <p:nvPr/>
        </p:nvCxnSpPr>
        <p:spPr>
          <a:xfrm rot="5400000" flipH="1" flipV="1">
            <a:off x="5249863" y="2578100"/>
            <a:ext cx="757237" cy="6016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6"/>
            <a:endCxn id="8" idx="2"/>
          </p:cNvCxnSpPr>
          <p:nvPr/>
        </p:nvCxnSpPr>
        <p:spPr>
          <a:xfrm>
            <a:off x="5715000" y="3535363"/>
            <a:ext cx="928688" cy="73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4" idx="5"/>
          </p:cNvCxnSpPr>
          <p:nvPr/>
        </p:nvCxnSpPr>
        <p:spPr>
          <a:xfrm rot="16200000" flipH="1">
            <a:off x="5249863" y="3892550"/>
            <a:ext cx="971550" cy="815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14727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07157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Каков Эраст? Как его характеризует автор?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14688" y="1857375"/>
            <a:ext cx="2643187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white"/>
                </a:solidFill>
              </a:rPr>
              <a:t>Эраст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13" y="2643188"/>
            <a:ext cx="3214687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Эгоизм, легкомыслие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929313" y="3644168"/>
            <a:ext cx="3101711" cy="1069851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Жизнь из удовольствий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8625" y="5072063"/>
            <a:ext cx="250031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Доброе сердце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0" y="3786188"/>
            <a:ext cx="221456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Богатый дворянин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8625" y="2562008"/>
            <a:ext cx="2000250" cy="5715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Доброе лицо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71813" y="5572125"/>
            <a:ext cx="2357437" cy="642938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Слабый и ветреный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>
            <a:stCxn id="4" idx="2"/>
            <a:endCxn id="9" idx="7"/>
          </p:cNvCxnSpPr>
          <p:nvPr/>
        </p:nvCxnSpPr>
        <p:spPr>
          <a:xfrm flipH="1">
            <a:off x="2135945" y="2250282"/>
            <a:ext cx="1078743" cy="3954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928813" y="2500313"/>
            <a:ext cx="1500187" cy="1500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785938" y="3143250"/>
            <a:ext cx="2571750" cy="142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rot="5400000">
            <a:off x="2839244" y="4053682"/>
            <a:ext cx="2928937" cy="107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5"/>
            <a:endCxn id="6" idx="1"/>
          </p:cNvCxnSpPr>
          <p:nvPr/>
        </p:nvCxnSpPr>
        <p:spPr>
          <a:xfrm>
            <a:off x="5470789" y="2528108"/>
            <a:ext cx="912759" cy="1272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5" idx="1"/>
          </p:cNvCxnSpPr>
          <p:nvPr/>
        </p:nvCxnSpPr>
        <p:spPr>
          <a:xfrm>
            <a:off x="5786438" y="2357438"/>
            <a:ext cx="614362" cy="400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214938" y="4929188"/>
            <a:ext cx="2669430" cy="102009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Ищет счастье в забавах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25" name="Прямая со стрелкой 24"/>
          <p:cNvCxnSpPr>
            <a:endCxn id="16" idx="1"/>
          </p:cNvCxnSpPr>
          <p:nvPr/>
        </p:nvCxnSpPr>
        <p:spPr>
          <a:xfrm>
            <a:off x="4857750" y="2643188"/>
            <a:ext cx="748117" cy="2435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605867" y="1677355"/>
            <a:ext cx="17884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169" y="1383735"/>
            <a:ext cx="310385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81597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825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325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5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55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325"/>
                            </p:stCondLst>
                            <p:childTnLst>
                              <p:par>
                                <p:cTn id="8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825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675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175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772400" cy="928694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latin typeface="Comic Sans MS" pitchFamily="66" charset="0"/>
              </a:rPr>
              <a:t>Первая встреча</a:t>
            </a:r>
            <a:endParaRPr lang="ru-RU" sz="4800">
              <a:latin typeface="Comic Sans MS" pitchFamily="66" charset="0"/>
            </a:endParaRP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785813" y="1285875"/>
            <a:ext cx="3571875" cy="5286375"/>
          </a:xfrm>
        </p:spPr>
        <p:txBody>
          <a:bodyPr/>
          <a:lstStyle/>
          <a:p>
            <a:pPr eaLnBrk="1" hangingPunct="1"/>
            <a:r>
              <a:rPr lang="ru-RU" smtClean="0"/>
              <a:t>…. Лиза пришла в Москву с ландышами. Молодой, хорошо одетый человек, приятного вида, встретился ей на улице. Она показала ему цветы – и закраснелась. «Ты продаешь их, девушка?» – спросил он с улыбкою. – «Продаю», - отвечала она. – «А что тебе надобно?» – «Пять копеек».- «Это слишком дешево…….»</a:t>
            </a:r>
          </a:p>
        </p:txBody>
      </p:sp>
      <p:pic>
        <p:nvPicPr>
          <p:cNvPr id="9220" name="Рисунок 1" descr="Файл:Бедная Лиз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214438"/>
            <a:ext cx="3429000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161316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36207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Автор наблюдает за сменой 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чувств Лизы</a:t>
            </a:r>
            <a:endParaRPr lang="ru-RU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722313" y="6525343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060848"/>
            <a:ext cx="364715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Смущение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Грусть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Безумная радость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Печальное раздумье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Восторг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Страх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Величайшее беспокойство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Отчаяние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Потрясение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САМОУБИЙСТВО</a:t>
            </a:r>
            <a:endParaRPr lang="ru-RU" sz="2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401491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332656"/>
            <a:ext cx="8856984" cy="93610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Любовь – нравственная проверка героев</a:t>
            </a:r>
            <a:endParaRPr lang="ru-RU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251520" y="6741367"/>
            <a:ext cx="8243193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164616"/>
              </p:ext>
            </p:extLst>
          </p:nvPr>
        </p:nvGraphicFramePr>
        <p:xfrm>
          <a:off x="179512" y="1397000"/>
          <a:ext cx="8712968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0380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Лиза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    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Эраст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644329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495" y="116633"/>
            <a:ext cx="7772400" cy="1152127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Любовь – нравственная проверка героев</a:t>
            </a:r>
            <a:endParaRPr lang="ru-RU" sz="40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251520" y="6741367"/>
            <a:ext cx="8243193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815813"/>
              </p:ext>
            </p:extLst>
          </p:nvPr>
        </p:nvGraphicFramePr>
        <p:xfrm>
          <a:off x="179512" y="1397000"/>
          <a:ext cx="8712968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0380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Лиза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    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Эраст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Сила характера,</a:t>
                      </a:r>
                    </a:p>
                    <a:p>
                      <a:r>
                        <a:rPr lang="ru-RU" sz="2800" dirty="0" smtClean="0"/>
                        <a:t> способность к глубокому чувству,</a:t>
                      </a:r>
                    </a:p>
                    <a:p>
                      <a:r>
                        <a:rPr lang="ru-RU" sz="2800" dirty="0" smtClean="0"/>
                        <a:t>Нежность, самоотверженность, НО</a:t>
                      </a:r>
                    </a:p>
                    <a:p>
                      <a:r>
                        <a:rPr lang="ru-RU" sz="2800" dirty="0" smtClean="0"/>
                        <a:t>БЕЗРАССУДНОСТЬ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Двойственность натуры, пагубность среды, легкомыслие, эгоизм.</a:t>
                      </a:r>
                      <a:r>
                        <a:rPr lang="ru-RU" sz="2800" baseline="0" dirty="0" smtClean="0"/>
                        <a:t> Ему кажется, что он воскрес для новых чувств, но их глубины нет. Победу одерживают не высокие, а низкие, привычные чувства.</a:t>
                      </a:r>
                    </a:p>
                    <a:p>
                      <a:r>
                        <a:rPr lang="ru-RU" sz="2800" baseline="0" dirty="0" smtClean="0"/>
                        <a:t>Душа не очистилась от зла, обманывает Лизу.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66935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45224"/>
            <a:ext cx="7772400" cy="714003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Выводы: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61051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Карамзин показывает, что любовь играет большую роль в человеческой жизни.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Но он предупреждает, что исполнение всех желаний есть самое опасное искушение в любви, так как это ведет если не к гибели, то к самым роковым изменениям.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По его мнению, необходим </a:t>
            </a:r>
            <a:r>
              <a:rPr lang="ru-RU" sz="3200" b="1" dirty="0" smtClean="0">
                <a:solidFill>
                  <a:srgbClr val="FF0000"/>
                </a:solidFill>
              </a:rPr>
              <a:t>рассудок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97344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25252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             Тема разума, рассудка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620688"/>
            <a:ext cx="8892480" cy="5976663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ЭРАСТ</a:t>
            </a:r>
            <a:r>
              <a:rPr lang="ru-RU" sz="36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Ни о чем не думает, плывет по течению, строит идиллические планы о жизни с Лизой как с сестрой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ЛИЗА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З</a:t>
            </a:r>
            <a:r>
              <a:rPr lang="ru-RU" sz="2800" b="1" dirty="0" smtClean="0">
                <a:solidFill>
                  <a:srgbClr val="C00000"/>
                </a:solidFill>
              </a:rPr>
              <a:t>адумывается о своей судьбе, но ее разуму не дано восторжествовать.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РАССКАЗЧИК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Постоянно в напряжении, он рядом с героями, но ничем не может им помочь. «Безрассудочный человек, всегда ли рассудок есть царь твоих чувств?» 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69104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3"/>
            <a:ext cx="7772400" cy="79208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Тема разума, рассудка.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908720"/>
            <a:ext cx="7772400" cy="54726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Что преобладает в отношениях Лизы и Эраста?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Чувства, а не рассудок, в этом причина их бед. Если людьми управляют страсти, то за счастьем, удовольствием последует расплата – наказание.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«Ах, Лиза, Лиза! Где ангел-хранитель твой?»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Вывод: Миг любви, когда весь отдаешься чувству, прекрасен, но долгую жизнь и прочность чувствам дает РАЗУМ.</a:t>
            </a:r>
          </a:p>
        </p:txBody>
      </p:sp>
    </p:spTree>
    <p:extLst>
      <p:ext uri="{BB962C8B-B14F-4D97-AF65-F5344CB8AC3E}">
        <p14:creationId xmlns:p14="http://schemas.microsoft.com/office/powerpoint/2010/main" val="152262330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Проблема рока и обстоятельств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12776"/>
            <a:ext cx="7772400" cy="5256583"/>
          </a:xfrm>
        </p:spPr>
        <p:txBody>
          <a:bodyPr/>
          <a:lstStyle/>
          <a:p>
            <a:r>
              <a:rPr lang="ru-RU" sz="2800" dirty="0" smtClean="0"/>
              <a:t>Обстоятельства –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Сумма реальных причин, в них нет той безысходности, как у рока.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Эраст вынужден идти в армию; жениться на богатой вдове, чтобы поправить свое материальное положение.</a:t>
            </a:r>
          </a:p>
          <a:p>
            <a:r>
              <a:rPr lang="ru-RU" sz="2800" dirty="0" smtClean="0"/>
              <a:t>РОК - ?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НО, </a:t>
            </a:r>
            <a:r>
              <a:rPr lang="ru-RU" sz="2800" b="1" dirty="0" smtClean="0">
                <a:solidFill>
                  <a:srgbClr val="C00000"/>
                </a:solidFill>
              </a:rPr>
              <a:t>по Карамзину, существуют высшие, фатальные силы, которые выносят человеку свой приговор.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30079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7772400" cy="1362456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3214688" y="1785938"/>
            <a:ext cx="5572125" cy="38576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i="1" dirty="0" smtClean="0"/>
              <a:t>И нежная улыбка пробежала</a:t>
            </a:r>
            <a:br>
              <a:rPr lang="ru-RU" sz="2400" b="1" i="1" dirty="0" smtClean="0"/>
            </a:br>
            <a:r>
              <a:rPr lang="ru-RU" sz="2400" b="1" i="1" dirty="0" smtClean="0"/>
              <a:t>Красавицы на пламенных устах,</a:t>
            </a:r>
            <a:br>
              <a:rPr lang="ru-RU" sz="2400" b="1" i="1" dirty="0" smtClean="0"/>
            </a:br>
            <a:r>
              <a:rPr lang="ru-RU" sz="2400" b="1" i="1" dirty="0" smtClean="0"/>
              <a:t>И вот она с томлением в глазах</a:t>
            </a:r>
            <a:br>
              <a:rPr lang="ru-RU" sz="2400" b="1" i="1" dirty="0" smtClean="0"/>
            </a:br>
            <a:r>
              <a:rPr lang="ru-RU" sz="2400" b="1" i="1" dirty="0" smtClean="0"/>
              <a:t>К любезному в объятия упала...</a:t>
            </a:r>
            <a:br>
              <a:rPr lang="ru-RU" sz="2400" b="1" i="1" dirty="0" smtClean="0"/>
            </a:br>
            <a:r>
              <a:rPr lang="ru-RU" sz="2400" b="1" i="1" dirty="0" smtClean="0"/>
              <a:t>"Будь счастлива!" - Эрот ей прошептал,</a:t>
            </a:r>
            <a:br>
              <a:rPr lang="ru-RU" sz="2400" b="1" i="1" dirty="0" smtClean="0"/>
            </a:br>
            <a:r>
              <a:rPr lang="ru-RU" sz="2400" b="1" i="1" dirty="0" smtClean="0"/>
              <a:t>Рассудок что ж? Рассудок уж молчал.</a:t>
            </a:r>
          </a:p>
          <a:p>
            <a:pPr algn="r" eaLnBrk="1" hangingPunct="1"/>
            <a:endParaRPr lang="ru-RU" i="1" dirty="0" smtClean="0"/>
          </a:p>
          <a:p>
            <a:pPr algn="r" eaLnBrk="1" hangingPunct="1"/>
            <a:r>
              <a:rPr lang="ru-RU" i="1" dirty="0" smtClean="0"/>
              <a:t>А. С. Пушкин «Рассудок и любовь»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1312277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Итог бездумности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24744"/>
            <a:ext cx="7772400" cy="5328592"/>
          </a:xfrm>
        </p:spPr>
        <p:txBody>
          <a:bodyPr/>
          <a:lstStyle/>
          <a:p>
            <a:r>
              <a:rPr lang="ru-RU" sz="2800" dirty="0" smtClean="0">
                <a:solidFill>
                  <a:srgbClr val="00B050"/>
                </a:solidFill>
              </a:rPr>
              <a:t>ЛИЗА</a:t>
            </a:r>
            <a:r>
              <a:rPr lang="ru-RU" sz="2800" dirty="0" smtClean="0">
                <a:solidFill>
                  <a:srgbClr val="C00000"/>
                </a:solidFill>
              </a:rPr>
              <a:t> обрекла себя за то, что бездумно, безоглядно любила, на гибель ФИЗИЧЕСКУЮ.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ЭРАСТ</a:t>
            </a:r>
            <a:r>
              <a:rPr lang="ru-RU" sz="2800" dirty="0" smtClean="0">
                <a:solidFill>
                  <a:srgbClr val="C00000"/>
                </a:solidFill>
              </a:rPr>
              <a:t> за то, что не сдержал клятвы быть всегда с Лизой, обрек себя на гибель МОРАЛЬНУЮ: «он был до конца своей жизни несчастен».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АВТОР </a:t>
            </a:r>
            <a:r>
              <a:rPr lang="ru-RU" sz="2800" dirty="0" smtClean="0">
                <a:solidFill>
                  <a:srgbClr val="C00000"/>
                </a:solidFill>
              </a:rPr>
              <a:t>не обвиняет героев, а объясняет причины их бед, предупреждает читателя о возможных бедах, если они  забудут о разуме.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3778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Проблема человек и природа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349" y="2276872"/>
            <a:ext cx="8568952" cy="4464495"/>
          </a:xfrm>
        </p:spPr>
        <p:txBody>
          <a:bodyPr>
            <a:normAutofit fontScale="92500" lnSpcReduction="10000"/>
          </a:bodyPr>
          <a:lstStyle/>
          <a:p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Высшие силы представлены в образе природы: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ОНА 1. Воплощение красоты.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        2. Чувствующий разум (сочувствует, одобряет, порицает, предупреждает, становится врагом).</a:t>
            </a: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ВЫВОД: человек может находиться в гармонии с природой, и он же может превратиться в игрушку страшных роковых сил.</a:t>
            </a:r>
          </a:p>
          <a:p>
            <a:endParaRPr lang="ru-RU" sz="2800" dirty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7722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949280"/>
            <a:ext cx="7772400" cy="100203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Образ природы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8964488" cy="6669359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ru-RU" sz="2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ru-RU" sz="2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Первая встреча с Эрастом – Лиза держит в руках ландыши.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Ландыши потом она бросит в речку.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Природа предупреждает: Лиза не спала всю ночь в самом начале возникновения любви.  Утром туман – символ неясности. (вещий туман – Л. не видит своего будущего, оно закрыто для нее).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Во время Лизиного заблуждения природа бушует: «грозно шумела буря, дождь лился из черных облаков…натура сетовала о потерянной Лизиной невинности»  </a:t>
            </a:r>
            <a:r>
              <a:rPr lang="ru-RU" sz="2800" dirty="0" smtClean="0">
                <a:solidFill>
                  <a:srgbClr val="00B050"/>
                </a:solidFill>
              </a:rPr>
              <a:t>Найти в тексте описание природы.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8808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1"/>
            <a:ext cx="7772400" cy="864096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Образ природы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08720"/>
            <a:ext cx="7772400" cy="5616623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5.Природа жалеет Лизу, когда Эраст уезжает в армию. Лиза уединяется в лесу. «Горлица соединила свой жалобный голос с ее стенаниями».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6. В произведении природа сочувствует Лизе, жалеет ее, но не проклинает, не осуждает.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7. Лизу сопровождает свет, солнце.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8. Эраст всегда появляется вечером., даже свет луны освещает волос Лизы, но не касается Эраста. Все, к чему прикасается этот герой, гибнет и морально, и духовно.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1870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Выводы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80728"/>
            <a:ext cx="7772400" cy="5877271"/>
          </a:xfrm>
        </p:spPr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Миг </a:t>
            </a:r>
            <a:r>
              <a:rPr lang="ru-RU" sz="2800" b="1" dirty="0">
                <a:solidFill>
                  <a:srgbClr val="C00000"/>
                </a:solidFill>
              </a:rPr>
              <a:t>любви, когда весь отдаешься чувству, прекрасен, но долгую жизнь и прочность чувствам дает РАЗУМ.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</a:rPr>
              <a:t>уществуют </a:t>
            </a:r>
            <a:r>
              <a:rPr lang="ru-RU" sz="2800" b="1" dirty="0">
                <a:solidFill>
                  <a:srgbClr val="C00000"/>
                </a:solidFill>
              </a:rPr>
              <a:t>высшие, фатальные силы, которые выносят человеку свой приговор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sz="28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. </a:t>
            </a:r>
            <a:r>
              <a:rPr lang="ru-RU" sz="2800" b="1" dirty="0">
                <a:solidFill>
                  <a:srgbClr val="C00000"/>
                </a:solidFill>
              </a:rPr>
              <a:t>Ч</a:t>
            </a:r>
            <a:r>
              <a:rPr lang="ru-RU" sz="2800" b="1" dirty="0" smtClean="0">
                <a:solidFill>
                  <a:srgbClr val="C00000"/>
                </a:solidFill>
              </a:rPr>
              <a:t>еловек </a:t>
            </a:r>
            <a:r>
              <a:rPr lang="ru-RU" sz="2800" b="1" dirty="0">
                <a:solidFill>
                  <a:srgbClr val="C00000"/>
                </a:solidFill>
              </a:rPr>
              <a:t>может находиться в гармонии с природой, и он же может превратиться в игрушку страшных роковых сил.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4. Природа наделена разумом, и не считаться с ее оценками неразумно.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Какие выводы сделали для себя?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4813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6633"/>
            <a:ext cx="7772400" cy="5472607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1.Устно – а)Тема любви;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 б) Тема разума, рассудка;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  в) Проблема рока и обстоятельств;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  г) Человек и природа.</a:t>
            </a:r>
          </a:p>
          <a:p>
            <a:r>
              <a:rPr lang="ru-RU" sz="3200" dirty="0" smtClean="0"/>
              <a:t>2.Карточки:</a:t>
            </a:r>
          </a:p>
          <a:p>
            <a:r>
              <a:rPr lang="ru-RU" sz="3200" dirty="0" smtClean="0"/>
              <a:t>*Сентиментализм.</a:t>
            </a:r>
          </a:p>
          <a:p>
            <a:r>
              <a:rPr lang="ru-RU" sz="3200" dirty="0" smtClean="0"/>
              <a:t>*Теория литературы по повести.</a:t>
            </a:r>
          </a:p>
          <a:p>
            <a:r>
              <a:rPr lang="ru-RU" sz="3200" dirty="0" smtClean="0"/>
              <a:t>*Выдержала ли Лиза проверку любовью?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4438415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 литературы</a:t>
            </a:r>
          </a:p>
          <a:p>
            <a:r>
              <a:rPr lang="ru-RU" dirty="0" smtClean="0"/>
              <a:t>Жанр</a:t>
            </a:r>
          </a:p>
          <a:p>
            <a:r>
              <a:rPr lang="ru-RU" dirty="0" smtClean="0"/>
              <a:t>Композиция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*Кольцевая, «рассказ в рассказе»</a:t>
            </a:r>
          </a:p>
          <a:p>
            <a:pPr marL="0" indent="0">
              <a:buNone/>
            </a:pPr>
            <a:r>
              <a:rPr lang="ru-RU" dirty="0" smtClean="0"/>
              <a:t>- В каких произведениях встречали?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* Наличие рассказчика. Для чего?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Теоретический аспект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40484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Любовь Лизы и Эраста.</a:t>
            </a:r>
          </a:p>
          <a:p>
            <a:r>
              <a:rPr lang="ru-RU" dirty="0" smtClean="0"/>
              <a:t>Рассказать содержание коротко, сжать текст до нескольких предложений.</a:t>
            </a:r>
          </a:p>
          <a:p>
            <a:pPr>
              <a:buFontTx/>
              <a:buChar char="-"/>
            </a:pPr>
            <a:r>
              <a:rPr lang="ru-RU" dirty="0" smtClean="0"/>
              <a:t>Какой герой является главным. Почему?</a:t>
            </a:r>
          </a:p>
          <a:p>
            <a:pPr>
              <a:buFontTx/>
              <a:buChar char="-"/>
            </a:pPr>
            <a:r>
              <a:rPr lang="ru-RU" dirty="0" smtClean="0"/>
              <a:t>Докажите, что это произведение сентиментализма.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81621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spcBef>
                <a:spcPts val="672"/>
              </a:spcBef>
              <a:spcAft>
                <a:spcPts val="0"/>
              </a:spcAft>
              <a:buNone/>
            </a:pPr>
            <a:r>
              <a:rPr lang="ru-RU" sz="3600" b="1" kern="1200" dirty="0" smtClean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Основная </a:t>
            </a:r>
            <a:r>
              <a:rPr lang="ru-RU" sz="3600" b="1" kern="1200" dirty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идея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Стремление представить человеческую личность                       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в движениях </a:t>
            </a: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души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  <a:buNone/>
            </a:pPr>
            <a:r>
              <a:rPr lang="ru-RU" sz="3600" b="1" kern="1200" dirty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Основная тематика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Любовная 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  <a:buNone/>
            </a:pPr>
            <a:r>
              <a:rPr lang="ru-RU" sz="3600" b="1" kern="1200" dirty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Герои </a:t>
            </a:r>
            <a:r>
              <a:rPr lang="ru-RU" sz="3600" b="1" kern="1200" dirty="0" smtClean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и</a:t>
            </a:r>
            <a:r>
              <a:rPr lang="ru-RU" sz="2400" dirty="0" smtClean="0"/>
              <a:t> </a:t>
            </a:r>
            <a:r>
              <a:rPr lang="ru-RU" sz="3600" b="1" kern="1200" dirty="0" smtClean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характеры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Отказ от прямолинейности     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в </a:t>
            </a: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оценке характеров,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внимание  </a:t>
            </a: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к простым людям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  <a:buNone/>
            </a:pPr>
            <a:r>
              <a:rPr lang="ru-RU" sz="3600" b="1" kern="1200" dirty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Роль пейзажа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Средство психологической характеристики героев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  <a:buNone/>
            </a:pPr>
            <a:r>
              <a:rPr lang="ru-RU" sz="3600" b="1" kern="1200" dirty="0"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Основные жанры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Повесть, путешествие, роман в письмах, дневник, элегия, послание, идиллия</a:t>
            </a:r>
            <a:endParaRPr lang="ru-RU" sz="2400" b="1" dirty="0"/>
          </a:p>
          <a:p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"/>
          </a:xfrm>
        </p:spPr>
        <p:txBody>
          <a:bodyPr>
            <a:normAutofit fontScale="90000"/>
          </a:bodyPr>
          <a:lstStyle/>
          <a:p>
            <a:pPr lvl="0" eaLnBrk="1" hangingPunct="1">
              <a:spcBef>
                <a:spcPts val="864"/>
              </a:spcBef>
              <a:spcAft>
                <a:spcPts val="0"/>
              </a:spcAft>
            </a:pPr>
            <a:r>
              <a:rPr lang="ru-RU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  <a:ea typeface="+mn-ea"/>
                <a:cs typeface="+mn-cs"/>
              </a:rPr>
              <a:t>Сентиментализм 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94095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Проблема любви</a:t>
            </a:r>
          </a:p>
          <a:p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Проблема рока и обстоятельств</a:t>
            </a:r>
          </a:p>
          <a:p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Проблема природы и человека</a:t>
            </a:r>
            <a:endParaRPr lang="ru-RU" sz="4400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Проблематика  повести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444663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500063" y="2786063"/>
            <a:ext cx="8072437" cy="3500437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1600" smtClean="0"/>
              <a:t>Автор подчёркивает, что действие происходит именно в Москве и её окрестностях, описывает, например, Симонов монастырь, создавая иллюзию достоверности. Для русской литературы того времени это было новаторством: обычно действие произведений разворачивалось «в одном городе». Первые читатели повести восприняли историю Лизы как реальную трагедию современницы — не случайно пруд под стенами Симонова монастыря получил название Лизина пруда, а судьба героини Карамзина — массу подражаний. Росшие вокруг пруда дубы были испещрены трогательными надписями (</a:t>
            </a:r>
            <a:r>
              <a:rPr lang="ru-RU" sz="1600" i="1" smtClean="0"/>
              <a:t>«В струях сих бедная скончала Лиза дни; Коль ты чувствителен, прохожий, воздохни!»</a:t>
            </a:r>
            <a:r>
              <a:rPr lang="ru-RU" sz="1600" smtClean="0"/>
              <a:t>).</a:t>
            </a:r>
          </a:p>
          <a:p>
            <a:pPr eaLnBrk="1" hangingPunct="1"/>
            <a:r>
              <a:rPr lang="ru-RU" sz="1600" smtClean="0"/>
              <a:t>«….тут образ Богоматери обращает наприятелей в бегство…..но всего чаще  привлекает меня к стенам Симонова монастыря воспоминание о плачевной судьбе Лизы, бедной Лизы. Ах!...»</a:t>
            </a:r>
          </a:p>
        </p:txBody>
      </p:sp>
      <p:pic>
        <p:nvPicPr>
          <p:cNvPr id="8196" name="Рисунок 5" descr="http://upload.wikimedia.org/wikipedia/commons/thumb/4/42/Simonov_monastery_01.jpg/200px-Simonov_monastery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4313"/>
            <a:ext cx="2928938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28813" y="2071688"/>
            <a:ext cx="5572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Значение Симонова монастыря в повести «Бедная Лиза»</a:t>
            </a:r>
          </a:p>
        </p:txBody>
      </p:sp>
    </p:spTree>
    <p:extLst>
      <p:ext uri="{BB962C8B-B14F-4D97-AF65-F5344CB8AC3E}">
        <p14:creationId xmlns:p14="http://schemas.microsoft.com/office/powerpoint/2010/main" val="99704661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857375" y="571500"/>
            <a:ext cx="5857875" cy="1214438"/>
          </a:xfrm>
          <a:prstGeom prst="ellipse">
            <a:avLst/>
          </a:prstGeom>
          <a:solidFill>
            <a:srgbClr val="00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Герои повести</a:t>
            </a:r>
          </a:p>
        </p:txBody>
      </p:sp>
      <p:sp>
        <p:nvSpPr>
          <p:cNvPr id="5" name="Овал 4"/>
          <p:cNvSpPr/>
          <p:nvPr/>
        </p:nvSpPr>
        <p:spPr>
          <a:xfrm>
            <a:off x="0" y="2071688"/>
            <a:ext cx="3071813" cy="857250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Эраст</a:t>
            </a:r>
          </a:p>
        </p:txBody>
      </p:sp>
      <p:sp>
        <p:nvSpPr>
          <p:cNvPr id="6" name="Овал 5"/>
          <p:cNvSpPr/>
          <p:nvPr/>
        </p:nvSpPr>
        <p:spPr>
          <a:xfrm>
            <a:off x="6143625" y="2286000"/>
            <a:ext cx="2714625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Лиза</a:t>
            </a:r>
          </a:p>
        </p:txBody>
      </p:sp>
      <p:sp>
        <p:nvSpPr>
          <p:cNvPr id="7" name="Овал 6"/>
          <p:cNvSpPr/>
          <p:nvPr/>
        </p:nvSpPr>
        <p:spPr>
          <a:xfrm>
            <a:off x="5857875" y="3929063"/>
            <a:ext cx="2643188" cy="8572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автор</a:t>
            </a:r>
          </a:p>
        </p:txBody>
      </p:sp>
      <p:sp>
        <p:nvSpPr>
          <p:cNvPr id="10" name="Овал 9"/>
          <p:cNvSpPr/>
          <p:nvPr/>
        </p:nvSpPr>
        <p:spPr>
          <a:xfrm>
            <a:off x="500063" y="4071938"/>
            <a:ext cx="2714625" cy="714375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мать Лизы</a:t>
            </a:r>
          </a:p>
        </p:txBody>
      </p:sp>
      <p:sp>
        <p:nvSpPr>
          <p:cNvPr id="11" name="Овал 10"/>
          <p:cNvSpPr/>
          <p:nvPr/>
        </p:nvSpPr>
        <p:spPr>
          <a:xfrm>
            <a:off x="4429125" y="5786438"/>
            <a:ext cx="3214688" cy="7858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</a:rPr>
              <a:t>богатая вдова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143125" y="1643063"/>
            <a:ext cx="785813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465094" y="1750219"/>
            <a:ext cx="642938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822032" y="2393156"/>
            <a:ext cx="2214562" cy="1000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678782" y="2107406"/>
            <a:ext cx="2357438" cy="1571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1" idx="0"/>
          </p:cNvCxnSpPr>
          <p:nvPr/>
        </p:nvCxnSpPr>
        <p:spPr>
          <a:xfrm rot="16200000" flipH="1">
            <a:off x="3518694" y="3267869"/>
            <a:ext cx="4000500" cy="10366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714500" y="5000625"/>
            <a:ext cx="2643188" cy="785813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подружка Анюта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2393156" y="3036095"/>
            <a:ext cx="3286125" cy="785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070151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75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75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775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275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775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275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775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275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775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275"/>
                            </p:stCondLst>
                            <p:childTnLst>
                              <p:par>
                                <p:cTn id="6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775"/>
                            </p:stCondLst>
                            <p:childTnLst>
                              <p:par>
                                <p:cTn id="7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275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07157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chemeClr val="tx1"/>
                </a:solidFill>
              </a:rPr>
              <a:t>Кто же главный герой повести? Какую характеристику дают ему другие герои?</a:t>
            </a:r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14688" y="1857375"/>
            <a:ext cx="2643187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ЛИЗА</a:t>
            </a:r>
          </a:p>
        </p:txBody>
      </p:sp>
      <p:sp>
        <p:nvSpPr>
          <p:cNvPr id="5" name="Овал 4"/>
          <p:cNvSpPr/>
          <p:nvPr/>
        </p:nvSpPr>
        <p:spPr>
          <a:xfrm>
            <a:off x="5929313" y="2643188"/>
            <a:ext cx="3214687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трудолюбивая</a:t>
            </a:r>
          </a:p>
        </p:txBody>
      </p:sp>
      <p:sp>
        <p:nvSpPr>
          <p:cNvPr id="6" name="Овал 5"/>
          <p:cNvSpPr/>
          <p:nvPr/>
        </p:nvSpPr>
        <p:spPr>
          <a:xfrm>
            <a:off x="6000750" y="4071938"/>
            <a:ext cx="2643188" cy="642937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кормилица</a:t>
            </a:r>
          </a:p>
        </p:txBody>
      </p:sp>
      <p:sp>
        <p:nvSpPr>
          <p:cNvPr id="7" name="Овал 6"/>
          <p:cNvSpPr/>
          <p:nvPr/>
        </p:nvSpPr>
        <p:spPr>
          <a:xfrm>
            <a:off x="428625" y="5072063"/>
            <a:ext cx="250031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Божеская милость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0" y="3786188"/>
            <a:ext cx="221456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отрада старости</a:t>
            </a:r>
          </a:p>
        </p:txBody>
      </p:sp>
      <p:sp>
        <p:nvSpPr>
          <p:cNvPr id="9" name="Овал 8"/>
          <p:cNvSpPr/>
          <p:nvPr/>
        </p:nvSpPr>
        <p:spPr>
          <a:xfrm>
            <a:off x="785813" y="2643188"/>
            <a:ext cx="2000250" cy="5715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милая</a:t>
            </a:r>
          </a:p>
        </p:txBody>
      </p:sp>
      <p:sp>
        <p:nvSpPr>
          <p:cNvPr id="10" name="Овал 9"/>
          <p:cNvSpPr/>
          <p:nvPr/>
        </p:nvSpPr>
        <p:spPr>
          <a:xfrm>
            <a:off x="3071813" y="5572125"/>
            <a:ext cx="2357437" cy="642938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любезная</a:t>
            </a:r>
          </a:p>
        </p:txBody>
      </p:sp>
      <p:cxnSp>
        <p:nvCxnSpPr>
          <p:cNvPr id="12" name="Прямая со стрелкой 11"/>
          <p:cNvCxnSpPr>
            <a:stCxn id="4" idx="2"/>
            <a:endCxn id="9" idx="7"/>
          </p:cNvCxnSpPr>
          <p:nvPr/>
        </p:nvCxnSpPr>
        <p:spPr>
          <a:xfrm rot="10800000" flipV="1">
            <a:off x="2492375" y="2249488"/>
            <a:ext cx="722313" cy="477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928813" y="2500313"/>
            <a:ext cx="1500187" cy="1500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785938" y="3143250"/>
            <a:ext cx="2571750" cy="142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rot="5400000">
            <a:off x="2839244" y="4053682"/>
            <a:ext cx="2928937" cy="107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5"/>
            <a:endCxn id="6" idx="1"/>
          </p:cNvCxnSpPr>
          <p:nvPr/>
        </p:nvCxnSpPr>
        <p:spPr>
          <a:xfrm rot="16200000" flipH="1">
            <a:off x="5110957" y="2888456"/>
            <a:ext cx="1636712" cy="917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5" idx="1"/>
          </p:cNvCxnSpPr>
          <p:nvPr/>
        </p:nvCxnSpPr>
        <p:spPr>
          <a:xfrm>
            <a:off x="5786438" y="2357438"/>
            <a:ext cx="614362" cy="400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214938" y="4929188"/>
            <a:ext cx="2143125" cy="714375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нежная</a:t>
            </a:r>
          </a:p>
        </p:txBody>
      </p:sp>
      <p:cxnSp>
        <p:nvCxnSpPr>
          <p:cNvPr id="25" name="Прямая со стрелкой 24"/>
          <p:cNvCxnSpPr>
            <a:endCxn id="16" idx="1"/>
          </p:cNvCxnSpPr>
          <p:nvPr/>
        </p:nvCxnSpPr>
        <p:spPr>
          <a:xfrm rot="16200000" flipH="1">
            <a:off x="3998119" y="3502819"/>
            <a:ext cx="2390775" cy="671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9092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75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75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675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175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275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775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475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975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825"/>
                            </p:stCondLst>
                            <p:childTnLst>
                              <p:par>
                                <p:cTn id="8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325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225</TotalTime>
  <Words>1116</Words>
  <Application>Microsoft Office PowerPoint</Application>
  <PresentationFormat>Экран (4:3)</PresentationFormat>
  <Paragraphs>166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Бумажная</vt:lpstr>
      <vt:lpstr>  Н,М, Карамзин «Бедная Лиза»</vt:lpstr>
      <vt:lpstr>Презентация PowerPoint</vt:lpstr>
      <vt:lpstr>Теоретический аспект</vt:lpstr>
      <vt:lpstr>СЮЖЕТ</vt:lpstr>
      <vt:lpstr>Сентиментализм  </vt:lpstr>
      <vt:lpstr>Проблематика  повести</vt:lpstr>
      <vt:lpstr>Презентация PowerPoint</vt:lpstr>
      <vt:lpstr>Презентация PowerPoint</vt:lpstr>
      <vt:lpstr>Кто же главный герой повести? Какую характеристику дают ему другие герои?</vt:lpstr>
      <vt:lpstr>Какую характеристику герою дает автор?</vt:lpstr>
      <vt:lpstr>Каков Эраст? Как его характеризует автор?</vt:lpstr>
      <vt:lpstr>Первая встреча</vt:lpstr>
      <vt:lpstr>Автор наблюдает за сменой чувств Лизы</vt:lpstr>
      <vt:lpstr>Любовь – нравственная проверка героев</vt:lpstr>
      <vt:lpstr>Любовь – нравственная проверка героев</vt:lpstr>
      <vt:lpstr>Выводы:</vt:lpstr>
      <vt:lpstr>             Тема разума, рассудка</vt:lpstr>
      <vt:lpstr>Тема разума, рассудка.</vt:lpstr>
      <vt:lpstr>Проблема рока и обстоятельств</vt:lpstr>
      <vt:lpstr>Итог бездумности</vt:lpstr>
      <vt:lpstr>Проблема человек и природа</vt:lpstr>
      <vt:lpstr>Образ природы</vt:lpstr>
      <vt:lpstr>Образ природы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«Бедная Лиза»</dc:title>
  <dc:creator>зав1</dc:creator>
  <cp:lastModifiedBy>Библиотека</cp:lastModifiedBy>
  <cp:revision>24</cp:revision>
  <dcterms:created xsi:type="dcterms:W3CDTF">2012-10-19T23:40:42Z</dcterms:created>
  <dcterms:modified xsi:type="dcterms:W3CDTF">2018-12-28T11:16:50Z</dcterms:modified>
</cp:coreProperties>
</file>