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p>
            <a:fld id="{5B106E36-FD25-4E2D-B0AA-010F637433A0}" type="datetimeFigureOut">
              <a:rPr lang="ru-RU" smtClean="0"/>
              <a:pPr/>
              <a:t>22.05.2023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p>
            <a:fld id="{5B106E36-FD25-4E2D-B0AA-010F637433A0}" type="datetimeFigureOut">
              <a:rPr lang="ru-RU" smtClean="0"/>
              <a:pPr/>
              <a:t>22.05.2023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p>
            <a:fld id="{5B106E36-FD25-4E2D-B0AA-010F637433A0}" type="datetimeFigureOut">
              <a:rPr lang="ru-RU" smtClean="0"/>
              <a:pPr/>
              <a:t>22.05.2023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p>
            <a:fld id="{5B106E36-FD25-4E2D-B0AA-010F637433A0}" type="datetimeFigureOut">
              <a:rPr lang="ru-RU" smtClean="0"/>
              <a:pPr/>
              <a:t>22.05.2023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22.05.2023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268760"/>
            <a:ext cx="8229600" cy="3361928"/>
          </a:xfrm>
        </p:spPr>
        <p:txBody>
          <a:bodyPr>
            <a:normAutofit fontScale="90000"/>
          </a:bodyPr>
          <a:lstStyle/>
          <a:p>
            <a:pPr algn="ctr"/>
            <a:r>
              <a:rPr lang="ru-RU" dirty="0" smtClean="0"/>
              <a:t>Формирование читательской грамотности с помощью проектной деятельности на уроках литературного чтения в начальных классах</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Функциональная грамотность </a:t>
            </a:r>
            <a:endParaRPr lang="ru-RU" dirty="0"/>
          </a:p>
        </p:txBody>
      </p:sp>
      <p:sp>
        <p:nvSpPr>
          <p:cNvPr id="3" name="Содержимое 2"/>
          <p:cNvSpPr>
            <a:spLocks noGrp="1"/>
          </p:cNvSpPr>
          <p:nvPr>
            <p:ph idx="1"/>
          </p:nvPr>
        </p:nvSpPr>
        <p:spPr>
          <a:xfrm>
            <a:off x="467544" y="2492896"/>
            <a:ext cx="8229600" cy="3150915"/>
          </a:xfrm>
        </p:spPr>
        <p:txBody>
          <a:bodyPr/>
          <a:lstStyle/>
          <a:p>
            <a:pPr algn="ctr">
              <a:buNone/>
            </a:pPr>
            <a:r>
              <a:rPr lang="ru-RU" dirty="0" smtClean="0"/>
              <a:t>– способность человека вступать в отношения с внешней средой и максимально быстро адаптироваться и функционировать в ней.</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Цель проектной деятельности</a:t>
            </a:r>
            <a:endParaRPr lang="ru-RU" dirty="0"/>
          </a:p>
        </p:txBody>
      </p:sp>
      <p:sp>
        <p:nvSpPr>
          <p:cNvPr id="3" name="Содержимое 2"/>
          <p:cNvSpPr>
            <a:spLocks noGrp="1"/>
          </p:cNvSpPr>
          <p:nvPr>
            <p:ph idx="1"/>
          </p:nvPr>
        </p:nvSpPr>
        <p:spPr/>
        <p:txBody>
          <a:bodyPr/>
          <a:lstStyle/>
          <a:p>
            <a:pPr algn="ctr">
              <a:buNone/>
            </a:pPr>
            <a:r>
              <a:rPr lang="ru-RU" dirty="0" smtClean="0"/>
              <a:t>-создание творческого продукта, который позволяет решить ряд задач:</a:t>
            </a:r>
          </a:p>
          <a:p>
            <a:r>
              <a:rPr lang="ru-RU" dirty="0" smtClean="0"/>
              <a:t>расширить систему образов и представлений об изучаемом предмете и явлении</a:t>
            </a:r>
          </a:p>
          <a:p>
            <a:r>
              <a:rPr lang="ru-RU" dirty="0" smtClean="0"/>
              <a:t>развитие познавательных навыков</a:t>
            </a:r>
          </a:p>
          <a:p>
            <a:r>
              <a:rPr lang="ru-RU" dirty="0" smtClean="0"/>
              <a:t>развитие навыков презентации и рефлексии деятельности.</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53536"/>
            <a:ext cx="8892480" cy="1143000"/>
          </a:xfrm>
        </p:spPr>
        <p:txBody>
          <a:bodyPr>
            <a:normAutofit fontScale="90000"/>
          </a:bodyPr>
          <a:lstStyle/>
          <a:p>
            <a:pPr algn="ctr"/>
            <a:r>
              <a:rPr lang="ru-RU" dirty="0" smtClean="0"/>
              <a:t>Результат проектной деятельности</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dirty="0" smtClean="0"/>
              <a:t>-создание под руководством учителя творческой работы, в результате которой:</a:t>
            </a:r>
          </a:p>
          <a:p>
            <a:pPr lvl="0"/>
            <a:r>
              <a:rPr lang="ru-RU" dirty="0" smtClean="0"/>
              <a:t>формируются учебно-познавательные компетенции</a:t>
            </a:r>
          </a:p>
          <a:p>
            <a:pPr lvl="0"/>
            <a:r>
              <a:rPr lang="ru-RU" dirty="0" smtClean="0"/>
              <a:t>формируются все виды чтения у младших школьников;</a:t>
            </a:r>
          </a:p>
          <a:p>
            <a:pPr lvl="0"/>
            <a:r>
              <a:rPr lang="ru-RU" dirty="0" smtClean="0"/>
              <a:t>развиваются коммуникативные компетенции: навыки группового взаимодействия, презентации и рефлексии деятельности;</a:t>
            </a:r>
          </a:p>
          <a:p>
            <a:pPr lvl="0"/>
            <a:r>
              <a:rPr lang="ru-RU" dirty="0" smtClean="0"/>
              <a:t>расширяются информационные компетенции: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Основа проекта</a:t>
            </a:r>
            <a:endParaRPr lang="ru-RU" dirty="0"/>
          </a:p>
        </p:txBody>
      </p:sp>
      <p:sp>
        <p:nvSpPr>
          <p:cNvPr id="3" name="Содержимое 2"/>
          <p:cNvSpPr>
            <a:spLocks noGrp="1"/>
          </p:cNvSpPr>
          <p:nvPr>
            <p:ph idx="1"/>
          </p:nvPr>
        </p:nvSpPr>
        <p:spPr>
          <a:xfrm>
            <a:off x="457200" y="1646236"/>
            <a:ext cx="8229600" cy="5023123"/>
          </a:xfrm>
        </p:spPr>
        <p:txBody>
          <a:bodyPr>
            <a:normAutofit fontScale="77500" lnSpcReduction="20000"/>
          </a:bodyPr>
          <a:lstStyle/>
          <a:p>
            <a:r>
              <a:rPr lang="ru-RU" dirty="0" smtClean="0"/>
              <a:t>Основой проекта могут являться различные произведения разных авторов, посвященных теме проекта, конкретное произведение, прочитанное на уроке. Во втором случае анализ художественного произведения должен быть направлен не только на характеристику героев, определение темы и идеи произведения, но и на возможность выявления проблемы или круга проблем, которые могут быть решены в проектной деятельности ребенка, группы детей или класса. Также основой проектной деятельности может являться не конкретное художественное произведение, а характеристика общего героя или героев фольклорных произведений и литературных сказок, прочитанных на уроке литературного чтения.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91264" cy="1143000"/>
          </a:xfrm>
        </p:spPr>
        <p:txBody>
          <a:bodyPr>
            <a:normAutofit fontScale="90000"/>
          </a:bodyPr>
          <a:lstStyle/>
          <a:p>
            <a:pPr algn="ctr"/>
            <a:r>
              <a:rPr lang="ru-RU" dirty="0" smtClean="0"/>
              <a:t>Источники для получения </a:t>
            </a:r>
            <a:r>
              <a:rPr lang="ru-RU" dirty="0" err="1" smtClean="0"/>
              <a:t>инфрмации</a:t>
            </a:r>
            <a:endParaRPr lang="ru-RU" dirty="0"/>
          </a:p>
        </p:txBody>
      </p:sp>
      <p:sp>
        <p:nvSpPr>
          <p:cNvPr id="3" name="Содержимое 2"/>
          <p:cNvSpPr>
            <a:spLocks noGrp="1"/>
          </p:cNvSpPr>
          <p:nvPr>
            <p:ph idx="1"/>
          </p:nvPr>
        </p:nvSpPr>
        <p:spPr>
          <a:xfrm>
            <a:off x="2123728" y="1988840"/>
            <a:ext cx="5266928" cy="4183677"/>
          </a:xfrm>
        </p:spPr>
        <p:txBody>
          <a:bodyPr/>
          <a:lstStyle/>
          <a:p>
            <a:r>
              <a:rPr lang="ru-RU" dirty="0" smtClean="0"/>
              <a:t>домашняя библиотека</a:t>
            </a:r>
          </a:p>
          <a:p>
            <a:r>
              <a:rPr lang="ru-RU" dirty="0" smtClean="0"/>
              <a:t>школьная библиотека</a:t>
            </a:r>
          </a:p>
          <a:p>
            <a:r>
              <a:rPr lang="ru-RU" dirty="0" smtClean="0"/>
              <a:t>городская библиотека</a:t>
            </a:r>
          </a:p>
          <a:p>
            <a:r>
              <a:rPr lang="ru-RU" dirty="0" smtClean="0"/>
              <a:t> периодическая печать</a:t>
            </a:r>
          </a:p>
          <a:p>
            <a:r>
              <a:rPr lang="ru-RU" dirty="0" smtClean="0"/>
              <a:t>Интернет</a:t>
            </a:r>
          </a:p>
          <a:p>
            <a:r>
              <a:rPr lang="ru-RU" dirty="0" smtClean="0"/>
              <a:t>интервью.</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836712"/>
            <a:ext cx="8229600" cy="4526280"/>
          </a:xfrm>
        </p:spPr>
        <p:txBody>
          <a:bodyPr/>
          <a:lstStyle/>
          <a:p>
            <a:pPr algn="just">
              <a:buNone/>
            </a:pPr>
            <a:r>
              <a:rPr lang="ru-RU" dirty="0" smtClean="0"/>
              <a:t>		Использование проектной деятельности позволяет повысить мотивацию к выполнению учебных заданий, интерес к чтению художественных произведений, глубже усвоить учебный материал и научиться применять полученные знания в различных видах творческой деятельности.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TotalTime>
  <Words>223</Words>
  <Application>Microsoft Office PowerPoint</Application>
  <PresentationFormat>Экран (4:3)</PresentationFormat>
  <Paragraphs>24</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Cambria</vt:lpstr>
      <vt:lpstr>Rockwell</vt:lpstr>
      <vt:lpstr>Wingdings 2</vt:lpstr>
      <vt:lpstr>Литейная</vt:lpstr>
      <vt:lpstr>Формирование читательской грамотности с помощью проектной деятельности на уроках литературного чтения в начальных классах</vt:lpstr>
      <vt:lpstr>Функциональная грамотность </vt:lpstr>
      <vt:lpstr>Цель проектной деятельности</vt:lpstr>
      <vt:lpstr>Результат проектной деятельности</vt:lpstr>
      <vt:lpstr>Основа проекта</vt:lpstr>
      <vt:lpstr>Источники для получения инфрмации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читательской грамотности с помощью проектной деятельности на уроках литературного чтения в начальных классах</dc:title>
  <dc:creator>библиотека</dc:creator>
  <cp:lastModifiedBy>user</cp:lastModifiedBy>
  <cp:revision>2</cp:revision>
  <dcterms:created xsi:type="dcterms:W3CDTF">2022-04-07T11:58:45Z</dcterms:created>
  <dcterms:modified xsi:type="dcterms:W3CDTF">2023-05-22T12:09:50Z</dcterms:modified>
</cp:coreProperties>
</file>