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2" r:id="rId5"/>
    <p:sldId id="261" r:id="rId6"/>
    <p:sldId id="258" r:id="rId7"/>
    <p:sldId id="260" r:id="rId8"/>
    <p:sldId id="263" r:id="rId9"/>
    <p:sldId id="264" r:id="rId10"/>
    <p:sldId id="269" r:id="rId11"/>
    <p:sldId id="267" r:id="rId12"/>
    <p:sldId id="266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21.04.2022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6CC04-941A-4FE3-AD97-D5A5A35AA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08918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21.04.2022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70971-8058-4BB5-95C3-CC0B15CCE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894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4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38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7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3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1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6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24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4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1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0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A03E9-4B7E-4E7D-88DB-7C83175F19D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72F1-8836-4E0D-81FA-99F8B089A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5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301208"/>
            <a:ext cx="4536504" cy="1296144"/>
          </a:xfrm>
        </p:spPr>
        <p:txBody>
          <a:bodyPr>
            <a:normAutofit/>
          </a:bodyPr>
          <a:lstStyle/>
          <a:p>
            <a:endPara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Иванова Т.Е. учитель начальных классов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МОУ «Санаторная школа-интернат № 6» 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апрель,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2021 - 2022 уч. год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928992" cy="424731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«Формирование читательской деятельности младших школьников через технологию критического 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мышления» 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0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«ИНСЕРТ»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Чтение текста с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пометками.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МАРКИРОВКА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ТЕКСТА»      </a:t>
            </a:r>
            <a:b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известно    +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- новая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информация    ? 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- непонятно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68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80151" cy="505728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800" dirty="0"/>
              <a:t>На каждой тарелке по 3 груши. Сколько груш на четырех тарелках?      </a:t>
            </a:r>
            <a:r>
              <a:rPr lang="ru-RU" sz="2800" dirty="0">
                <a:solidFill>
                  <a:srgbClr val="FF6600"/>
                </a:solidFill>
              </a:rPr>
              <a:t> </a:t>
            </a:r>
            <a:r>
              <a:rPr lang="ru-RU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smtClean="0">
                <a:solidFill>
                  <a:srgbClr val="FF6600"/>
                </a:solidFill>
              </a:rPr>
              <a:t>V</a:t>
            </a:r>
            <a:r>
              <a:rPr lang="ru-RU" sz="2800" dirty="0" smtClean="0">
                <a:solidFill>
                  <a:srgbClr val="FF6600"/>
                </a:solidFill>
              </a:rPr>
              <a:t>   </a:t>
            </a:r>
            <a:endParaRPr lang="ru-RU" sz="2800" dirty="0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                 3+3+3+3=12</a:t>
            </a:r>
            <a:r>
              <a:rPr lang="en-US" sz="2800" dirty="0"/>
              <a:t>       </a:t>
            </a:r>
            <a:r>
              <a:rPr lang="en-US" sz="2800" b="1" dirty="0" smtClean="0">
                <a:solidFill>
                  <a:srgbClr val="FF6600"/>
                </a:solidFill>
              </a:rPr>
              <a:t>V</a:t>
            </a:r>
            <a:endParaRPr lang="ru-RU" sz="2800" dirty="0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Сложение одинаковых слагаемых можно заменить новым действием- </a:t>
            </a:r>
            <a:r>
              <a:rPr lang="ru-RU" sz="2800" b="1" dirty="0"/>
              <a:t>умножением.</a:t>
            </a:r>
            <a:r>
              <a:rPr lang="en-US" sz="2800" b="1" dirty="0"/>
              <a:t>  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smtClean="0">
                <a:solidFill>
                  <a:srgbClr val="FF6600"/>
                </a:solidFill>
              </a:rPr>
              <a:t>+</a:t>
            </a:r>
            <a:endParaRPr lang="ru-RU" sz="2800" b="1" dirty="0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Знак умножения – точка.</a:t>
            </a:r>
            <a:r>
              <a:rPr lang="en-US" sz="2800" dirty="0"/>
              <a:t>       </a:t>
            </a:r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+</a:t>
            </a:r>
            <a:endParaRPr lang="ru-RU" sz="2800" dirty="0">
              <a:solidFill>
                <a:srgbClr val="FF6600"/>
              </a:solidFill>
            </a:endParaRPr>
          </a:p>
          <a:p>
            <a:pPr>
              <a:buFontTx/>
              <a:buNone/>
            </a:pPr>
            <a:r>
              <a:rPr lang="ru-RU" sz="2800" dirty="0"/>
              <a:t>Решение записывают так:</a:t>
            </a:r>
          </a:p>
          <a:p>
            <a:pPr>
              <a:buFontTx/>
              <a:buNone/>
            </a:pPr>
            <a:r>
              <a:rPr lang="ru-RU" sz="2800" b="1" dirty="0"/>
              <a:t>          3*4=12</a:t>
            </a:r>
            <a:r>
              <a:rPr lang="en-US" sz="2800" b="1" dirty="0"/>
              <a:t>     </a:t>
            </a:r>
            <a:r>
              <a:rPr lang="ru-RU" sz="2800" b="1" dirty="0">
                <a:solidFill>
                  <a:srgbClr val="FF6600"/>
                </a:solidFill>
              </a:rPr>
              <a:t>?</a:t>
            </a:r>
          </a:p>
          <a:p>
            <a:pPr>
              <a:buFontTx/>
              <a:buNone/>
            </a:pPr>
            <a:r>
              <a:rPr lang="ru-RU" sz="2800" dirty="0"/>
              <a:t>Читают так: </a:t>
            </a:r>
            <a:r>
              <a:rPr lang="ru-RU" sz="2800" b="1" dirty="0"/>
              <a:t>по 3 взять 4 раза, получится 12</a:t>
            </a:r>
            <a:r>
              <a:rPr lang="ru-RU" sz="2800" dirty="0"/>
              <a:t>, </a:t>
            </a:r>
            <a:r>
              <a:rPr lang="ru-RU" sz="2800" b="1" dirty="0">
                <a:solidFill>
                  <a:srgbClr val="FF6600"/>
                </a:solidFill>
              </a:rPr>
              <a:t>?</a:t>
            </a:r>
            <a:r>
              <a:rPr lang="ru-RU" sz="2800" dirty="0"/>
              <a:t> </a:t>
            </a:r>
          </a:p>
          <a:p>
            <a:pPr>
              <a:buFontTx/>
              <a:buNone/>
            </a:pPr>
            <a:r>
              <a:rPr lang="ru-RU" sz="2800" dirty="0"/>
              <a:t>или так: </a:t>
            </a:r>
            <a:r>
              <a:rPr lang="ru-RU" sz="2800" b="1" dirty="0"/>
              <a:t>3 умножить на 4, получится 12</a:t>
            </a:r>
            <a:r>
              <a:rPr lang="ru-RU" sz="2800" dirty="0"/>
              <a:t>.  </a:t>
            </a:r>
            <a:r>
              <a:rPr lang="ru-RU" sz="2800" b="1" dirty="0">
                <a:solidFill>
                  <a:srgbClr val="FF6600"/>
                </a:solidFill>
              </a:rPr>
              <a:t>?</a:t>
            </a:r>
          </a:p>
          <a:p>
            <a:pPr>
              <a:buFontTx/>
              <a:buNone/>
            </a:pPr>
            <a:endParaRPr lang="ru-RU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95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«КЛЮЧЕВЫЕ ТЕРМИНЫ»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 dirty="0"/>
              <a:t>        </a:t>
            </a:r>
          </a:p>
          <a:p>
            <a:pPr>
              <a:buFontTx/>
              <a:buNone/>
            </a:pPr>
            <a:r>
              <a:rPr lang="ru-RU" dirty="0"/>
              <a:t>На доске записаны слова:</a:t>
            </a:r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умножение, слагаемые, одинаковые .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000099"/>
                </a:solidFill>
              </a:rPr>
              <a:t>     </a:t>
            </a:r>
          </a:p>
          <a:p>
            <a:pPr>
              <a:buFontTx/>
              <a:buNone/>
            </a:pPr>
            <a:r>
              <a:rPr lang="ru-RU" dirty="0"/>
              <a:t>Как эти слова связаны между собой?</a:t>
            </a:r>
          </a:p>
        </p:txBody>
      </p:sp>
    </p:spTree>
    <p:extLst>
      <p:ext uri="{BB962C8B-B14F-4D97-AF65-F5344CB8AC3E}">
        <p14:creationId xmlns:p14="http://schemas.microsoft.com/office/powerpoint/2010/main" val="373715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323528" y="2537500"/>
            <a:ext cx="8568952" cy="3888432"/>
            <a:chOff x="705" y="6983"/>
            <a:chExt cx="9510" cy="3655"/>
          </a:xfrm>
        </p:grpSpPr>
        <p:cxnSp>
          <p:nvCxnSpPr>
            <p:cNvPr id="7" name="AutoShape 28"/>
            <p:cNvCxnSpPr>
              <a:cxnSpLocks noChangeShapeType="1"/>
            </p:cNvCxnSpPr>
            <p:nvPr/>
          </p:nvCxnSpPr>
          <p:spPr bwMode="auto">
            <a:xfrm>
              <a:off x="5355" y="8602"/>
              <a:ext cx="0" cy="7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Rectangle 29"/>
            <p:cNvSpPr>
              <a:spLocks noChangeArrowheads="1"/>
            </p:cNvSpPr>
            <p:nvPr/>
          </p:nvSpPr>
          <p:spPr bwMode="auto">
            <a:xfrm>
              <a:off x="2795" y="8514"/>
              <a:ext cx="1140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Тайга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3881" y="9114"/>
              <a:ext cx="274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Широколиственный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Rectangle 31"/>
            <p:cNvSpPr>
              <a:spLocks noChangeArrowheads="1"/>
            </p:cNvSpPr>
            <p:nvPr/>
          </p:nvSpPr>
          <p:spPr bwMode="auto">
            <a:xfrm>
              <a:off x="6930" y="8616"/>
              <a:ext cx="2070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Смешанный 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Rectangle 32"/>
            <p:cNvSpPr>
              <a:spLocks noChangeArrowheads="1"/>
            </p:cNvSpPr>
            <p:nvPr/>
          </p:nvSpPr>
          <p:spPr bwMode="auto">
            <a:xfrm>
              <a:off x="4950" y="8220"/>
              <a:ext cx="825" cy="5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Лес 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Rectangle 33"/>
            <p:cNvSpPr>
              <a:spLocks noChangeArrowheads="1"/>
            </p:cNvSpPr>
            <p:nvPr/>
          </p:nvSpPr>
          <p:spPr bwMode="auto">
            <a:xfrm>
              <a:off x="6825" y="7514"/>
              <a:ext cx="2265" cy="7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Calibri"/>
                  <a:ea typeface="Calibri"/>
                  <a:cs typeface="Times New Roman"/>
                </a:rPr>
                <a:t>Изображение на карте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140" y="6983"/>
              <a:ext cx="2265" cy="9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Географическое положение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Rectangle 35"/>
            <p:cNvSpPr>
              <a:spLocks noChangeArrowheads="1"/>
            </p:cNvSpPr>
            <p:nvPr/>
          </p:nvSpPr>
          <p:spPr bwMode="auto">
            <a:xfrm>
              <a:off x="1521" y="7444"/>
              <a:ext cx="2219" cy="8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Calibri"/>
                  <a:ea typeface="Calibri"/>
                  <a:cs typeface="Times New Roman"/>
                </a:rPr>
                <a:t>Климатические условия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AutoShape 36"/>
            <p:cNvCxnSpPr>
              <a:cxnSpLocks noChangeShapeType="1"/>
            </p:cNvCxnSpPr>
            <p:nvPr/>
          </p:nvCxnSpPr>
          <p:spPr bwMode="auto">
            <a:xfrm>
              <a:off x="7260" y="9045"/>
              <a:ext cx="556" cy="8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37"/>
            <p:cNvCxnSpPr>
              <a:cxnSpLocks noChangeShapeType="1"/>
            </p:cNvCxnSpPr>
            <p:nvPr/>
          </p:nvCxnSpPr>
          <p:spPr bwMode="auto">
            <a:xfrm>
              <a:off x="8590" y="9045"/>
              <a:ext cx="511" cy="7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Rectangle 38"/>
            <p:cNvSpPr>
              <a:spLocks noChangeArrowheads="1"/>
            </p:cNvSpPr>
            <p:nvPr/>
          </p:nvSpPr>
          <p:spPr bwMode="auto">
            <a:xfrm>
              <a:off x="705" y="8995"/>
              <a:ext cx="159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животные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1521" y="9814"/>
              <a:ext cx="163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растения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Rectangle 40"/>
            <p:cNvSpPr>
              <a:spLocks noChangeArrowheads="1"/>
            </p:cNvSpPr>
            <p:nvPr/>
          </p:nvSpPr>
          <p:spPr bwMode="auto">
            <a:xfrm>
              <a:off x="6885" y="9659"/>
              <a:ext cx="159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животные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3340" y="10172"/>
              <a:ext cx="159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животные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" name="Rectangle 42"/>
            <p:cNvSpPr>
              <a:spLocks noChangeArrowheads="1"/>
            </p:cNvSpPr>
            <p:nvPr/>
          </p:nvSpPr>
          <p:spPr bwMode="auto">
            <a:xfrm>
              <a:off x="5140" y="10183"/>
              <a:ext cx="163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растения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8580" y="9699"/>
              <a:ext cx="163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effectLst/>
                  <a:latin typeface="Calibri"/>
                  <a:ea typeface="Calibri"/>
                  <a:cs typeface="Times New Roman"/>
                </a:rPr>
                <a:t>растения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3" name="Line 44"/>
            <p:cNvCxnSpPr/>
            <p:nvPr/>
          </p:nvCxnSpPr>
          <p:spPr bwMode="auto">
            <a:xfrm flipV="1">
              <a:off x="5321" y="78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45"/>
            <p:cNvCxnSpPr/>
            <p:nvPr/>
          </p:nvCxnSpPr>
          <p:spPr bwMode="auto">
            <a:xfrm flipH="1" flipV="1">
              <a:off x="3681" y="7794"/>
              <a:ext cx="12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46"/>
            <p:cNvCxnSpPr/>
            <p:nvPr/>
          </p:nvCxnSpPr>
          <p:spPr bwMode="auto">
            <a:xfrm flipH="1">
              <a:off x="3861" y="8514"/>
              <a:ext cx="10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47"/>
            <p:cNvCxnSpPr/>
            <p:nvPr/>
          </p:nvCxnSpPr>
          <p:spPr bwMode="auto">
            <a:xfrm flipV="1">
              <a:off x="5761" y="7814"/>
              <a:ext cx="10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48"/>
            <p:cNvCxnSpPr/>
            <p:nvPr/>
          </p:nvCxnSpPr>
          <p:spPr bwMode="auto">
            <a:xfrm>
              <a:off x="5821" y="8534"/>
              <a:ext cx="10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49"/>
            <p:cNvCxnSpPr/>
            <p:nvPr/>
          </p:nvCxnSpPr>
          <p:spPr bwMode="auto">
            <a:xfrm flipH="1">
              <a:off x="4221" y="9594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50"/>
            <p:cNvCxnSpPr/>
            <p:nvPr/>
          </p:nvCxnSpPr>
          <p:spPr bwMode="auto">
            <a:xfrm>
              <a:off x="5661" y="9594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51"/>
            <p:cNvCxnSpPr/>
            <p:nvPr/>
          </p:nvCxnSpPr>
          <p:spPr bwMode="auto">
            <a:xfrm flipH="1">
              <a:off x="2781" y="8914"/>
              <a:ext cx="3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52"/>
            <p:cNvCxnSpPr/>
            <p:nvPr/>
          </p:nvCxnSpPr>
          <p:spPr bwMode="auto">
            <a:xfrm flipH="1">
              <a:off x="2241" y="869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TextBox 4"/>
          <p:cNvSpPr txBox="1"/>
          <p:nvPr/>
        </p:nvSpPr>
        <p:spPr>
          <a:xfrm>
            <a:off x="593841" y="260648"/>
            <a:ext cx="78526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«Кластер» </a:t>
            </a:r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термин в переводе означает «созвездие» или «пучок». Кластером называется графический прием систематизации знаний в виде «грозди» или «пучка» взаимосвязанных фактов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окружающего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мира по теме: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«Природные зоны. Лес»</a:t>
            </a:r>
          </a:p>
        </p:txBody>
      </p:sp>
    </p:spTree>
    <p:extLst>
      <p:ext uri="{BB962C8B-B14F-4D97-AF65-F5344CB8AC3E}">
        <p14:creationId xmlns:p14="http://schemas.microsoft.com/office/powerpoint/2010/main" val="36782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89640" cy="64087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«Чтение с остановками»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effectLst/>
                <a:latin typeface="Times New Roman"/>
                <a:ea typeface="Calibri"/>
              </a:rPr>
              <a:t>     Материалом для его проведения служит повествовательный текст. В начале стадии урока учащиеся по названию текста определяют, о чём пойдёт речь в произведении. На основной части урока текст читается по частям (не более 5). После чтения каждого фрагмента ученики высказывают предположения о дальнейшем развитии сюжета.  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Примерные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названию предположите, о чем будет рассказ?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события могут произойти в описанной  обстановке?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ассоциации вызывают у вас имена, фамилии героев?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 почувствовали, прочитав эту часть, какие ощущения у вас возникли?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ваши ожидания подтвердились? Что было неожиданным?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 думаете, чем закончится рассказ? Как вы бы закончили его?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будет с героем после событий рассказа?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70101"/>
              </p:ext>
            </p:extLst>
          </p:nvPr>
        </p:nvGraphicFramePr>
        <p:xfrm>
          <a:off x="539552" y="3284984"/>
          <a:ext cx="8424936" cy="3280400"/>
        </p:xfrm>
        <a:graphic>
          <a:graphicData uri="http://schemas.openxmlformats.org/drawingml/2006/table">
            <a:tbl>
              <a:tblPr firstRow="1" firstCol="1" bandRow="1"/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6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Тонкие?</a:t>
                      </a:r>
                      <a:endParaRPr lang="ru-R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Толстые?</a:t>
                      </a:r>
                      <a:endParaRPr lang="ru-RU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Кто...? Что...?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Когда...? Может...?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Будет...? Могли...?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 звать...?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Было ли...?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Согласны ли вы...?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Верно ли...?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Дайте три объяснения: почему?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Объясните: почему...?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Почему вы думаете...?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Почему вы считаете...?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чем различие...?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Предположите: что будет, если...?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Что, если...?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179513" y="236548"/>
            <a:ext cx="8884474" cy="2539156"/>
            <a:chOff x="179513" y="236548"/>
            <a:chExt cx="8884474" cy="2539156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115616" y="236548"/>
              <a:ext cx="581281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3200" b="1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«Т</a:t>
              </a:r>
              <a:r>
                <a:rPr lang="ru-RU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онки</a:t>
              </a:r>
              <a:r>
                <a:rPr kumimoji="0" lang="ru-RU" sz="3200" b="1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е и т</a:t>
              </a:r>
              <a:r>
                <a:rPr lang="ru-RU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олсты</a:t>
              </a:r>
              <a:r>
                <a:rPr kumimoji="0" lang="ru-RU" sz="3200" b="1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е вопросы»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2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>
              <a:off x="2015716" y="733346"/>
              <a:ext cx="504056" cy="2880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4572000" y="697342"/>
              <a:ext cx="504056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79513" y="1206044"/>
              <a:ext cx="345638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вопросы репродуктивного плана, </a:t>
              </a:r>
              <a:endPara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требующие </a:t>
              </a:r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однословного ответа</a:t>
              </a:r>
              <a:endPara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79912" y="1167135"/>
              <a:ext cx="528407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вопросы, требующие размышления, </a:t>
              </a:r>
            </a:p>
            <a:p>
              <a:pPr algn="ctr"/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привлечения дополнительных знаний, </a:t>
              </a:r>
            </a:p>
            <a:p>
              <a:pPr algn="ctr"/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умения анализировать информацию</a:t>
              </a:r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</a:t>
              </a:r>
            </a:p>
            <a:p>
              <a:pPr algn="ctr"/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текст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7584" y="2780928"/>
            <a:ext cx="77623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“Толстые и тонкие вопросы” могут быть оформлены в виде таблицы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2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ТРКМ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на уроках позволяет сформировать умения и навыки работы с информацией:   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находить, осмысливать, использовать нужную           информацию;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анализировать, систематизировать, представлять информацию в виде схем, таблиц.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выявлять проблемы, содержащие в тексте, определять возможные пути решения, вести поиск необходимых сведений.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7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0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10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10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10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5" y="1124744"/>
            <a:ext cx="8808272" cy="539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5598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0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ТРКМ предполагает использование трех этапов (стадий):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ru-RU" dirty="0"/>
              <a:t>        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ЭТАП</a:t>
            </a:r>
          </a:p>
          <a:p>
            <a:pPr>
              <a:buFontTx/>
              <a:buNone/>
            </a:pPr>
            <a:r>
              <a:rPr lang="ru-RU" dirty="0" smtClean="0"/>
              <a:t>        </a:t>
            </a:r>
            <a:r>
              <a:rPr lang="ru-RU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ВЫЗОВ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настраивает на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новой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имеющихся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пробуждение интереса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получению новой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нформации.</a:t>
            </a:r>
            <a:r>
              <a:rPr lang="ru-RU" dirty="0"/>
              <a:t>	</a:t>
            </a:r>
            <a:r>
              <a:rPr lang="ru-RU" b="1" dirty="0"/>
              <a:t> </a:t>
            </a:r>
            <a:endParaRPr lang="ru-RU" sz="3200" i="1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148064" y="1619277"/>
            <a:ext cx="35384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R="0" lvl="0" algn="ctr" fontAlgn="base">
              <a:lnSpc>
                <a:spcPct val="80000"/>
              </a:lnSpc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ru-RU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Приемы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Корзина идей», </a:t>
            </a:r>
          </a:p>
          <a:p>
            <a:pPr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«Таблица З-Х-У»,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«Мозговой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штурм», 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«Ассоциации»,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«Верные и неверные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утверждения»,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Дерево предсказаний»,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Ключевые слова»,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Кластер»,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«Круги на воде».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9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ТРКМ предполагает использование трех этапов (стадий):</a:t>
            </a:r>
            <a:endParaRPr lang="ru-RU" sz="4000" b="1" dirty="0">
              <a:solidFill>
                <a:srgbClr val="660066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этап</a:t>
            </a:r>
          </a:p>
          <a:p>
            <a:pPr algn="ctr">
              <a:buFontTx/>
              <a:buNone/>
            </a:pPr>
            <a:r>
              <a:rPr lang="ru-RU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ОСМЫСЛЕНИЕ </a:t>
            </a:r>
          </a:p>
          <a:p>
            <a:pPr>
              <a:buFontTx/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содержательная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Tx/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ходе ее 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происходит</a:t>
            </a:r>
          </a:p>
          <a:p>
            <a:pPr>
              <a:buFontTx/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направленная, осмысленная</a:t>
            </a:r>
          </a:p>
          <a:p>
            <a:pPr>
              <a:buFontTx/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получение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новой информации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88024" y="1628800"/>
            <a:ext cx="4355976" cy="5112568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ru-RU" sz="31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Приемы: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«Чтение с остановками»,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«Сводная таблица»,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«Уголки»,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«Лови ошибку»,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схема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Фишбоун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»-«Рыбий скелет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«Логические цепочки»,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«Прогнозирование с помощью открытых вопросов,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«Ромашка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Взаимоопрос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«Сюжетная таблица»,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«Перекрестная дискуссия».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906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ТРКМ предполагает использование трех этапов (стадий):</a:t>
            </a:r>
            <a:endParaRPr lang="ru-RU" sz="4000" b="1" dirty="0">
              <a:solidFill>
                <a:srgbClr val="660066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этап</a:t>
            </a:r>
          </a:p>
          <a:p>
            <a:pPr algn="ctr">
              <a:buFontTx/>
              <a:buNone/>
            </a:pPr>
            <a:r>
              <a:rPr lang="ru-RU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r>
              <a:rPr lang="ru-RU" sz="3200" i="1" dirty="0" smtClean="0"/>
              <a:t> 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превращает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информацию,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изучаемую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на уроке,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собственное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знание.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происходит анализ,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творческая переработка,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интерпретация изученной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Tx/>
              <a:buNone/>
            </a:pPr>
            <a:endParaRPr lang="ru-RU" sz="3200" i="1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64088" y="1700808"/>
            <a:ext cx="3672408" cy="4525963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ru-RU" sz="1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Приемы</a:t>
            </a:r>
            <a:r>
              <a:rPr lang="ru-RU" sz="1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ru-RU" sz="1400" b="1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ru-RU" sz="1400" b="1" dirty="0"/>
          </a:p>
          <a:p>
            <a:pPr algn="ctr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ru-RU" sz="14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«Кластер»,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«Эссе»,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«Таблицы»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«Шесть шляп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>
              <a:lnSpc>
                <a:spcPct val="9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>
              <a:lnSpc>
                <a:spcPct val="9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Толстые и тонкие вопросы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lnSpc>
                <a:spcPct val="9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Эссе»,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Рафт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Последнее слово за мной»,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«Свободное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письмо»,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Кубик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421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857"/>
            <a:ext cx="903649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Трудности: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Реализовать полностью урок в данной технологии в рамках классно-урочной системы очень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сложно.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все дети способны работать с большим объёмом информации. Техника чтения не у всех одинакова, не все синхронно могут работать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(!!!! Большое  кол-во детей с нарушениями чтения и письма)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не всегда эффективна в слабых классах.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Неправильное понимание стратегий и методов. В технологии огромное количество приёмов, что вызывает затруднение в их выборе при подготовке к уроку.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Непринятие некоторых приёмов детьми, нелюбимые (творческого характера и работа с большим объёмом информации).  </a:t>
            </a:r>
          </a:p>
        </p:txBody>
      </p:sp>
    </p:spTree>
    <p:extLst>
      <p:ext uri="{BB962C8B-B14F-4D97-AF65-F5344CB8AC3E}">
        <p14:creationId xmlns:p14="http://schemas.microsoft.com/office/powerpoint/2010/main" val="40118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1955" y="159418"/>
            <a:ext cx="682879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приёмы ТРКМ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использую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своей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практике:  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7504" y="1124744"/>
            <a:ext cx="9036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«Мозговой штурм» 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выяснение того, что знают дети по теме;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набрасывание идей, предположений по теме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активизация имеющихся знаний.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1551" y="227687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русского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языка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теме: 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Обобщение знаний о глаголе"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вызова     «Мозговой штурм»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ответьте на вопросы, представленные на слайде «Кто что делает?»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Повар -…, врач - ….., учитель - …, ученик - …, баянист - …, художник - …, портниха - …, продавец - …, пекарь - .., ветер - …, гром - …, молния - .., трава - .., дождь - …, огонь - …, солнце - .., вода - ..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Сделайте вывод.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Глагол – одна из наиболее употребляемых  частей речи. Глагол  обычно обозначает действие, процесс).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4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8569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«Корзина идей» </a:t>
            </a:r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прием организации индивидуальной и групповой работы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начальной стадии урока,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идет актуализация знаний и опыта.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прием позволяет выяснить все,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знают учащиеся по обсуждаемой теме урока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доске прикрепляется значок корзины,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которую условно собирается то, что ученики знают об изучаемой теме.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340529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литературного чтения по теме: </a:t>
            </a:r>
          </a:p>
          <a:p>
            <a:pPr marL="0" indent="0" algn="ctr">
              <a:buNone/>
            </a:pPr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И.Крылов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«Стрекоза и муравей» </a:t>
            </a:r>
          </a:p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«Корзина идей»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деятельности: дети работают по вариантам.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- Что интересного вы знаете: </a:t>
            </a:r>
          </a:p>
          <a:p>
            <a:pPr marL="0" indent="0"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вариант - о муравьях; </a:t>
            </a:r>
          </a:p>
          <a:p>
            <a:pPr marL="0" indent="0"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вариант – о стрекозах;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Учащиеся знакомятся с названием произведения, работают в группах. Выписывают информацию, которую знают по теме, а затем выписывают из источника, предложенного учителем. Предполагают, как связаны стрекоза и муравей в предложенном произведении.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идеи и предложения осмысливаются и анализируются в дальнейшем ходе урока. На этапе рефлексии можно снова обратиться к «Корзине идей, чтобы подвести итог урока.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3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3508" y="44624"/>
            <a:ext cx="85672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“Верные и неверные утверждения” </a:t>
            </a:r>
            <a:endParaRPr lang="ru-RU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Этот прием может быть началом урока.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Учитель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предлагает ряд утверждений по определенной теме.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Учащиеся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выбирают “верные” утверждения,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полагаясь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собственный опыт или интуицию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стадии рефлексии возвращаемся к этому приему, чтобы выяснить,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утверждений были верными.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9168" y="2132856"/>
            <a:ext cx="645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русского языка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теме: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«Спряжение глаголов»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508" y="2492896"/>
            <a:ext cx="87489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/>
                <a:ea typeface="Calibri"/>
              </a:rPr>
              <a:t>- Поиграем в игру «Верите ли вы, что…» </a:t>
            </a:r>
            <a:r>
              <a:rPr lang="ru-RU" sz="2000" dirty="0" smtClean="0">
                <a:latin typeface="Times New Roman"/>
                <a:ea typeface="Calibri"/>
              </a:rPr>
              <a:t> У </a:t>
            </a:r>
            <a:r>
              <a:rPr lang="ru-RU" sz="2000" dirty="0">
                <a:latin typeface="Times New Roman"/>
                <a:ea typeface="Calibri"/>
              </a:rPr>
              <a:t>каждого на парте </a:t>
            </a:r>
            <a:r>
              <a:rPr lang="ru-RU" sz="2000" dirty="0" smtClean="0">
                <a:latin typeface="Times New Roman"/>
                <a:ea typeface="Calibri"/>
              </a:rPr>
              <a:t>таблица. Я </a:t>
            </a:r>
            <a:r>
              <a:rPr lang="ru-RU" sz="2000" dirty="0">
                <a:latin typeface="Times New Roman"/>
                <a:ea typeface="Calibri"/>
              </a:rPr>
              <a:t>буду читать вопросы, а вы ставьте в </a:t>
            </a:r>
            <a:r>
              <a:rPr lang="ru-RU" sz="2000" dirty="0" smtClean="0">
                <a:latin typeface="Times New Roman"/>
                <a:ea typeface="Calibri"/>
              </a:rPr>
              <a:t>«+», если согласны </a:t>
            </a:r>
            <a:r>
              <a:rPr lang="ru-RU" sz="2000" dirty="0">
                <a:latin typeface="Times New Roman"/>
                <a:ea typeface="Calibri"/>
              </a:rPr>
              <a:t>с утверждением, и «-», если не согласны</a:t>
            </a:r>
            <a:r>
              <a:rPr lang="ru-RU" sz="2000" dirty="0" smtClean="0">
                <a:latin typeface="Times New Roman"/>
                <a:ea typeface="Calibri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1.Верите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 вы, что глагол «берете» относится к I спряжению?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2.Верите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 вы, что глагол «вопят» относится ко II спряжению?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3.Верите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 вы, что глагол «шалишь» относится ко II спряжению?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4.Верите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 вы, что глагол «стираешь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относится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 II спряжению?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5.Верите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 вы, что глагол «стелет» относится к I спряжению?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6.Верите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 вы, что глагол «светит» относится к I спряжению?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7.Верите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 вы, что глагол «точит»» относится ко II спряжению?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По каким вопросам ваше мнение совпало?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Объясните, почему вы так решили?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Учитель: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По каким вопросам ваше мнение разошлось?</a:t>
            </a:r>
          </a:p>
        </p:txBody>
      </p:sp>
    </p:spTree>
    <p:extLst>
      <p:ext uri="{BB962C8B-B14F-4D97-AF65-F5344CB8AC3E}">
        <p14:creationId xmlns:p14="http://schemas.microsoft.com/office/powerpoint/2010/main" val="21470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1126</Words>
  <Application>Microsoft Office PowerPoint</Application>
  <PresentationFormat>Экран (4:3)</PresentationFormat>
  <Paragraphs>194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«Формирование читательской деятельности младших школьников через технологию критического мышления» </vt:lpstr>
      <vt:lpstr>Презентация PowerPoint</vt:lpstr>
      <vt:lpstr>ТРКМ предполагает использование трех этапов (стадий):</vt:lpstr>
      <vt:lpstr>ТРКМ предполагает использование трех этапов (стадий):</vt:lpstr>
      <vt:lpstr>ТРКМ предполагает использование трех этапов (стадий):</vt:lpstr>
      <vt:lpstr>Презентация PowerPoint</vt:lpstr>
      <vt:lpstr>Презентация PowerPoint</vt:lpstr>
      <vt:lpstr>Презентация PowerPoint</vt:lpstr>
      <vt:lpstr>Презентация PowerPoint</vt:lpstr>
      <vt:lpstr>«ИНСЕРТ»  Чтение текста с пометками.  «МАРКИРОВКА ТЕКСТА»        v – известно    + - новая информация    ?  - непонятно </vt:lpstr>
      <vt:lpstr>«КЛЮЧЕВЫЕ ТЕРМИНЫ»</vt:lpstr>
      <vt:lpstr>Презентация PowerPoint</vt:lpstr>
      <vt:lpstr>Презентация PowerPoint</vt:lpstr>
      <vt:lpstr>Презентация PowerPoint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читательской деятельности младших школьников через технологию критического мышления»</dc:title>
  <dc:creator>user</dc:creator>
  <cp:lastModifiedBy>user</cp:lastModifiedBy>
  <cp:revision>35</cp:revision>
  <cp:lastPrinted>2023-03-09T14:59:17Z</cp:lastPrinted>
  <dcterms:created xsi:type="dcterms:W3CDTF">2022-03-24T10:49:52Z</dcterms:created>
  <dcterms:modified xsi:type="dcterms:W3CDTF">2023-03-09T14:59:45Z</dcterms:modified>
</cp:coreProperties>
</file>