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1"/>
  </p:sldMasterIdLst>
  <p:notesMasterIdLst>
    <p:notesMasterId r:id="rId18"/>
  </p:notesMasterIdLst>
  <p:handoutMasterIdLst>
    <p:handoutMasterId r:id="rId19"/>
  </p:handoutMasterIdLst>
  <p:sldIdLst>
    <p:sldId id="325" r:id="rId2"/>
    <p:sldId id="626" r:id="rId3"/>
    <p:sldId id="628" r:id="rId4"/>
    <p:sldId id="608" r:id="rId5"/>
    <p:sldId id="631" r:id="rId6"/>
    <p:sldId id="615" r:id="rId7"/>
    <p:sldId id="632" r:id="rId8"/>
    <p:sldId id="636" r:id="rId9"/>
    <p:sldId id="637" r:id="rId10"/>
    <p:sldId id="638" r:id="rId11"/>
    <p:sldId id="629" r:id="rId12"/>
    <p:sldId id="642" r:id="rId13"/>
    <p:sldId id="643" r:id="rId14"/>
    <p:sldId id="645" r:id="rId15"/>
    <p:sldId id="647" r:id="rId16"/>
    <p:sldId id="648" r:id="rId17"/>
  </p:sldIdLst>
  <p:sldSz cx="12192000" cy="6858000"/>
  <p:notesSz cx="6805613" cy="9944100"/>
  <p:custDataLst>
    <p:tags r:id="rId2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90" userDrawn="1">
          <p15:clr>
            <a:srgbClr val="A4A3A4"/>
          </p15:clr>
        </p15:guide>
        <p15:guide id="3" pos="347" userDrawn="1">
          <p15:clr>
            <a:srgbClr val="A4A3A4"/>
          </p15:clr>
        </p15:guide>
        <p15:guide id="5" pos="7650" userDrawn="1">
          <p15:clr>
            <a:srgbClr val="A4A3A4"/>
          </p15:clr>
        </p15:guide>
        <p15:guide id="6" orient="horz" pos="1200" userDrawn="1">
          <p15:clr>
            <a:srgbClr val="A4A3A4"/>
          </p15:clr>
        </p15:guide>
        <p15:guide id="7" pos="69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4214"/>
    <a:srgbClr val="EAB200"/>
    <a:srgbClr val="ED7D31"/>
    <a:srgbClr val="2F5597"/>
    <a:srgbClr val="FFD966"/>
    <a:srgbClr val="00B0F0"/>
    <a:srgbClr val="FF99CC"/>
    <a:srgbClr val="00B050"/>
    <a:srgbClr val="B1BDF1"/>
    <a:srgbClr val="95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296" autoAdjust="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890"/>
        <p:guide pos="347"/>
        <p:guide pos="7650"/>
        <p:guide orient="horz" pos="1200"/>
        <p:guide pos="69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3384"/>
    </p:cViewPr>
  </p:sorterViewPr>
  <p:notesViewPr>
    <p:cSldViewPr snapToGrid="0">
      <p:cViewPr>
        <p:scale>
          <a:sx n="130" d="100"/>
          <a:sy n="130" d="100"/>
        </p:scale>
        <p:origin x="192" y="-48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1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A5FDA-3ABD-4F5A-A8E1-3EACD844AA0E}" type="datetime1">
              <a:rPr lang="ru-RU" smtClean="0"/>
              <a:t>22.05.2023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21B72-D5D6-4B25-81DB-AB85CA740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868871"/>
      </p:ext>
    </p:extLst>
  </p:cSld>
  <p:clrMap bg1="lt1" tx1="dk1" bg2="lt2" tx2="dk2" accent1="accent1" accent2="accent2" accent3="accent3" accent4="accent4" accent5="accent5" accent6="accent6" hlink="hlink" folHlink="folHlink"/>
  <p:hf sldNum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49099" cy="49893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r>
              <a:rPr lang="ru-RU" smtClean="0"/>
              <a:t>1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40" y="3"/>
            <a:ext cx="2949099" cy="49893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EAABCD87-94AF-4B5B-BAF1-F5284FE899C7}" type="datetime1">
              <a:rPr lang="ru-RU" smtClean="0"/>
              <a:t>22.05.2023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3" y="4785598"/>
            <a:ext cx="5444490" cy="3915489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5170"/>
            <a:ext cx="2949099" cy="498931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40" y="9445170"/>
            <a:ext cx="2949099" cy="498931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9447256E-483B-4BC1-BFF8-D2418426C52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3270089"/>
      </p:ext>
    </p:extLst>
  </p:cSld>
  <p:clrMap bg1="lt1" tx1="dk1" bg2="lt2" tx2="dk2" accent1="accent1" accent2="accent2" accent3="accent3" accent4="accent4" accent5="accent5" accent6="accent6" hlink="hlink" folHlink="folHlink"/>
  <p:hf sldNum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F834F1D5-33B3-480A-A4E8-311841A67364}" type="datetime1">
              <a:rPr lang="ru-RU" smtClean="0"/>
              <a:t>22.05.2023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7888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7970"/>
            <a:r>
              <a:rPr lang="ru-RU" sz="1200" dirty="0"/>
              <a:t>Как известно, реализация проекта «Современная школа» предполагает внедрение </a:t>
            </a:r>
            <a:r>
              <a:rPr lang="ru-RU" sz="1200" b="1" dirty="0"/>
              <a:t>новых методов и образовательных технологий</a:t>
            </a:r>
            <a:r>
              <a:rPr lang="ru-RU" sz="1200" dirty="0"/>
              <a:t> – педагогических и информационных, – которые способствуют: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dirty="0"/>
              <a:t>вовлечению учащихся в учебный процесс, повышению их мотивации,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dirty="0"/>
              <a:t>получению прочных базовых знаний и умений,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dirty="0"/>
              <a:t>формированию умения применять полученные знания в жизни на благо обществу.</a:t>
            </a:r>
          </a:p>
          <a:p>
            <a:pPr indent="287970"/>
            <a:r>
              <a:rPr lang="ru-RU" sz="1200" dirty="0"/>
              <a:t>Иными словами, современная школа – это такая школа, в которой широко используются </a:t>
            </a:r>
            <a:r>
              <a:rPr lang="ru-RU" sz="1200" b="1" dirty="0"/>
              <a:t>практики развивающего обучения: 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dirty="0"/>
              <a:t>создание учебных ситуаций, </a:t>
            </a:r>
            <a:r>
              <a:rPr lang="ru-RU" sz="1200" i="1" dirty="0"/>
              <a:t>инициирующих</a:t>
            </a:r>
            <a:r>
              <a:rPr lang="ru-RU" sz="1200" dirty="0"/>
              <a:t> учебную деятельность учащихся, </a:t>
            </a:r>
            <a:r>
              <a:rPr lang="ru-RU" sz="1200" i="1" dirty="0"/>
              <a:t>мотивирующих</a:t>
            </a:r>
            <a:r>
              <a:rPr lang="ru-RU" sz="1200" dirty="0"/>
              <a:t> их на учебную деятельность;</a:t>
            </a:r>
            <a:endParaRPr lang="ru-RU" sz="1200" dirty="0">
              <a:solidFill>
                <a:srgbClr val="FF0000"/>
              </a:solidFill>
            </a:endParaRP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i="1" dirty="0"/>
              <a:t>учение в общении</a:t>
            </a:r>
            <a:r>
              <a:rPr lang="ru-RU" sz="1200" dirty="0"/>
              <a:t> (</a:t>
            </a:r>
            <a:r>
              <a:rPr lang="ru-RU" sz="1200" i="1" dirty="0"/>
              <a:t>учебное сотрудничество), </a:t>
            </a:r>
            <a:r>
              <a:rPr lang="ru-RU" sz="1200" i="0" dirty="0"/>
              <a:t>задания на работу в парах и малых группах;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i="1" dirty="0"/>
              <a:t>поисковая активность </a:t>
            </a:r>
            <a:r>
              <a:rPr lang="ru-RU" sz="1200" dirty="0"/>
              <a:t>– задания поискового характера, учебные исследования, проекты;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i="1" dirty="0"/>
              <a:t>оценочная самостоятельность </a:t>
            </a:r>
            <a:r>
              <a:rPr lang="ru-RU" sz="1200" dirty="0"/>
              <a:t>школьников, задания на само- и взаимооценку.</a:t>
            </a:r>
          </a:p>
          <a:p>
            <a:pPr indent="287970"/>
            <a:r>
              <a:rPr lang="ru-RU" sz="1200" dirty="0"/>
              <a:t>Все эти практики широко</a:t>
            </a:r>
            <a:r>
              <a:rPr lang="ru-RU" sz="1200" baseline="0" dirty="0"/>
              <a:t> представлены в учебниках «Просвещения».</a:t>
            </a:r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2C303744-75B1-4822-B334-F398EF5941A4}" type="datetime1">
              <a:rPr lang="ru-RU" smtClean="0"/>
              <a:t>22.05.2023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641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A05E6458-3F23-4BB8-8927-4CF002F6693B}" type="datetime1">
              <a:rPr lang="ru-RU" smtClean="0"/>
              <a:t>22.05.2023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795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4455C514-E899-479F-879B-9AF287D8C535}" type="datetime1">
              <a:rPr lang="ru-RU" smtClean="0"/>
              <a:t>22.05.2023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442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7970"/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6002E3F6-8D60-4247-BBA3-9C7DC97B6E68}" type="datetime1">
              <a:rPr lang="ru-RU" smtClean="0"/>
              <a:t>22.05.2023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1548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8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7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19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asted-image.tiff" descr="pasted-image.tiff"/>
          <p:cNvPicPr>
            <a:picLocks noChangeAspect="1"/>
          </p:cNvPicPr>
          <p:nvPr userDrawn="1"/>
        </p:nvPicPr>
        <p:blipFill>
          <a:blip r:embed="rId2">
            <a:biLevel thresh="25000"/>
            <a:extLst/>
          </a:blip>
          <a:srcRect l="39743" r="39743" b="36077"/>
          <a:stretch>
            <a:fillRect/>
          </a:stretch>
        </p:blipFill>
        <p:spPr>
          <a:xfrm>
            <a:off x="11771619" y="1"/>
            <a:ext cx="318781" cy="3334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4238855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147663" y="6377941"/>
            <a:ext cx="3903683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09949" y="6377941"/>
            <a:ext cx="2805771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23521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3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  <p:graphicFrame>
        <p:nvGraphicFramePr>
          <p:cNvPr id="11" name="Объект 10" hidden="1">
            <a:extLst>
              <a:ext uri="{FF2B5EF4-FFF2-40B4-BE49-F238E27FC236}">
                <a16:creationId xmlns:a16="http://schemas.microsoft.com/office/drawing/2014/main" id="{336A5C21-8560-4361-BC34-8E7691E5DE3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2406836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8" name="Слайд think-cell" r:id="rId18" imgW="359" imgH="360" progId="TCLayout.ActiveDocument.1">
                  <p:embed/>
                </p:oleObj>
              </mc:Choice>
              <mc:Fallback>
                <p:oleObj name="Слайд think-cell" r:id="rId18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 hidden="1">
            <a:extLst>
              <a:ext uri="{FF2B5EF4-FFF2-40B4-BE49-F238E27FC236}">
                <a16:creationId xmlns:a16="http://schemas.microsoft.com/office/drawing/2014/main" id="{C09A8BCA-0AC5-4653-AE0C-127E1ECAA6AD}"/>
              </a:ext>
            </a:extLst>
          </p:cNvPr>
          <p:cNvSpPr/>
          <p:nvPr userDrawn="1">
            <p:custDataLst>
              <p:tags r:id="rId1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ru-RU" sz="44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5.xml"/><Relationship Id="rId7" Type="http://schemas.openxmlformats.org/officeDocument/2006/relationships/oleObject" Target="../embeddings/oleObject2.bin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sv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jpeg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11" Type="http://schemas.openxmlformats.org/officeDocument/2006/relationships/hyperlink" Target="http://mirslovarei.com/content_soc/morfologija-cheloveka-104.html" TargetMode="External"/><Relationship Id="rId5" Type="http://schemas.openxmlformats.org/officeDocument/2006/relationships/oleObject" Target="../embeddings/oleObject3.bin"/><Relationship Id="rId10" Type="http://schemas.openxmlformats.org/officeDocument/2006/relationships/hyperlink" Target="http://mirslovarei.com/soc_a" TargetMode="External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mirslovarei.com/content_soc/zadacha-objective-4740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39"/>
          <a:stretch/>
        </p:blipFill>
        <p:spPr>
          <a:xfrm>
            <a:off x="-7293" y="14514"/>
            <a:ext cx="12199293" cy="6843486"/>
          </a:xfrm>
          <a:prstGeom prst="rect">
            <a:avLst/>
          </a:prstGeom>
        </p:spPr>
      </p:pic>
      <p:graphicFrame>
        <p:nvGraphicFramePr>
          <p:cNvPr id="7" name="Объект 6" hidden="1">
            <a:extLst>
              <a:ext uri="{FF2B5EF4-FFF2-40B4-BE49-F238E27FC236}">
                <a16:creationId xmlns:a16="http://schemas.microsoft.com/office/drawing/2014/main" id="{F28B5AF9-254C-449F-805A-200563AB240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179704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8" name="Слайд think-cell" r:id="rId7" imgW="359" imgH="360" progId="TCLayout.ActiveDocument.1">
                  <p:embed/>
                </p:oleObj>
              </mc:Choice>
              <mc:Fallback>
                <p:oleObj name="Слайд think-cell" r:id="rId7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>
            <a:extLst>
              <a:ext uri="{FF2B5EF4-FFF2-40B4-BE49-F238E27FC236}">
                <a16:creationId xmlns:a16="http://schemas.microsoft.com/office/drawing/2014/main" id="{D7EC1761-6312-4AB4-8DAC-F08C2EC72D3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5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 panose="020B0306030504020204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D63DCCC5-C5C7-4939-A893-4A4DB73304DC}"/>
              </a:ext>
            </a:extLst>
          </p:cNvPr>
          <p:cNvSpPr/>
          <p:nvPr/>
        </p:nvSpPr>
        <p:spPr>
          <a:xfrm rot="10800000">
            <a:off x="-7293" y="14514"/>
            <a:ext cx="12192000" cy="6858000"/>
          </a:xfrm>
          <a:prstGeom prst="rect">
            <a:avLst/>
          </a:prstGeom>
          <a:gradFill>
            <a:gsLst>
              <a:gs pos="0">
                <a:srgbClr val="00B0F0">
                  <a:alpha val="70000"/>
                </a:srgbClr>
              </a:gs>
              <a:gs pos="88000">
                <a:srgbClr val="2D2B8D">
                  <a:alpha val="70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13720" y="1567301"/>
            <a:ext cx="8749705" cy="2077492"/>
          </a:xfr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45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Функциональная грамотность </a:t>
            </a:r>
            <a:r>
              <a:rPr lang="ru-RU" sz="45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школьников</a:t>
            </a:r>
            <a:endParaRPr lang="en-US" sz="4500" b="1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45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как </a:t>
            </a:r>
            <a:r>
              <a:rPr lang="ru-RU" sz="45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актуальный результат </a:t>
            </a:r>
            <a:r>
              <a:rPr lang="ru-RU" sz="45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образования</a:t>
            </a:r>
            <a:endParaRPr lang="ru-RU" sz="45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AutoShape 4"/>
          <p:cNvSpPr>
            <a:spLocks noChangeAspect="1" noChangeArrowheads="1" noTextEdit="1"/>
          </p:cNvSpPr>
          <p:nvPr/>
        </p:nvSpPr>
        <p:spPr bwMode="auto">
          <a:xfrm>
            <a:off x="10099577" y="300997"/>
            <a:ext cx="1500931" cy="518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97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224117" y="731520"/>
            <a:ext cx="11241741" cy="5570668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  <a:p>
            <a:r>
              <a:rPr lang="ru-RU" sz="4200" b="1" dirty="0"/>
              <a:t>Этап рефлексии.</a:t>
            </a:r>
            <a:r>
              <a:rPr lang="ru-RU" sz="4200" dirty="0"/>
              <a:t> </a:t>
            </a:r>
            <a:r>
              <a:rPr lang="ru-RU" sz="4200" b="1" dirty="0"/>
              <a:t>Приём «Незаконченные предложения»</a:t>
            </a:r>
            <a:endParaRPr lang="ru-RU" sz="4200" dirty="0"/>
          </a:p>
          <a:p>
            <a:pPr marL="45720" indent="0">
              <a:buNone/>
            </a:pPr>
            <a:r>
              <a:rPr lang="ru-RU" sz="4200" dirty="0"/>
              <a:t>1. На уроке литературы я испытываю такие чувства, как…..</a:t>
            </a:r>
          </a:p>
          <a:p>
            <a:pPr marL="45720" indent="0">
              <a:buNone/>
            </a:pPr>
            <a:r>
              <a:rPr lang="ru-RU" sz="4200" dirty="0"/>
              <a:t>2. Я думаю, что уроки литературы проходят……</a:t>
            </a:r>
          </a:p>
          <a:p>
            <a:pPr marL="45720" indent="0">
              <a:buNone/>
            </a:pPr>
            <a:r>
              <a:rPr lang="ru-RU" sz="4200" dirty="0"/>
              <a:t>3. Больше всего на уроках литературы я люблю….</a:t>
            </a:r>
          </a:p>
          <a:p>
            <a:pPr marL="45720" indent="0">
              <a:buNone/>
            </a:pPr>
            <a:r>
              <a:rPr lang="ru-RU" sz="4200" dirty="0"/>
              <a:t>4. Мне не очень нравится……</a:t>
            </a:r>
          </a:p>
          <a:p>
            <a:pPr marL="45720" indent="0">
              <a:buNone/>
            </a:pPr>
            <a:r>
              <a:rPr lang="ru-RU" sz="4200" dirty="0"/>
              <a:t>5. Если бы я был учителем литературы, я бы …</a:t>
            </a:r>
          </a:p>
        </p:txBody>
      </p:sp>
    </p:spTree>
    <p:extLst>
      <p:ext uri="{BB962C8B-B14F-4D97-AF65-F5344CB8AC3E}">
        <p14:creationId xmlns:p14="http://schemas.microsoft.com/office/powerpoint/2010/main" val="2125969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id="{30C5398E-7F5A-4524-8CD4-4EAB3A96D7B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89" name="Слайд think-cell" r:id="rId5" imgW="359" imgH="360" progId="TCLayout.ActiveDocument.1">
                  <p:embed/>
                </p:oleObj>
              </mc:Choice>
              <mc:Fallback>
                <p:oleObj name="Слайд think-cell" r:id="rId5" imgW="359" imgH="360" progId="TCLayout.ActiveDocument.1">
                  <p:embed/>
                  <p:pic>
                    <p:nvPicPr>
                      <p:cNvPr id="5" name="Объект 4" hidden="1">
                        <a:extLst>
                          <a:ext uri="{FF2B5EF4-FFF2-40B4-BE49-F238E27FC236}">
                            <a16:creationId xmlns:a16="http://schemas.microsoft.com/office/drawing/2014/main" id="{30C5398E-7F5A-4524-8CD4-4EAB3A96D7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4431" y="1661156"/>
            <a:ext cx="1072989" cy="749873"/>
          </a:xfrm>
          <a:prstGeom prst="rect">
            <a:avLst/>
          </a:prstGeom>
        </p:spPr>
      </p:pic>
      <p:grpSp>
        <p:nvGrpSpPr>
          <p:cNvPr id="257" name="Group 209"/>
          <p:cNvGrpSpPr>
            <a:grpSpLocks noChangeAspect="1"/>
          </p:cNvGrpSpPr>
          <p:nvPr/>
        </p:nvGrpSpPr>
        <p:grpSpPr bwMode="auto">
          <a:xfrm>
            <a:off x="425104" y="3624747"/>
            <a:ext cx="1111383" cy="707244"/>
            <a:chOff x="97" y="2164"/>
            <a:chExt cx="792" cy="504"/>
          </a:xfrm>
        </p:grpSpPr>
        <p:sp>
          <p:nvSpPr>
            <p:cNvPr id="258" name="AutoShape 208"/>
            <p:cNvSpPr>
              <a:spLocks noChangeAspect="1" noChangeArrowheads="1" noTextEdit="1"/>
            </p:cNvSpPr>
            <p:nvPr/>
          </p:nvSpPr>
          <p:spPr bwMode="auto">
            <a:xfrm>
              <a:off x="97" y="2164"/>
              <a:ext cx="792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9" name="Freeform 210"/>
            <p:cNvSpPr>
              <a:spLocks/>
            </p:cNvSpPr>
            <p:nvPr/>
          </p:nvSpPr>
          <p:spPr bwMode="auto">
            <a:xfrm>
              <a:off x="226" y="2268"/>
              <a:ext cx="540" cy="382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2263" y="0"/>
                </a:cxn>
                <a:cxn ang="0">
                  <a:pos x="2338" y="75"/>
                </a:cxn>
                <a:cxn ang="0">
                  <a:pos x="2338" y="1563"/>
                </a:cxn>
                <a:cxn ang="0">
                  <a:pos x="2263" y="1638"/>
                </a:cxn>
                <a:cxn ang="0">
                  <a:pos x="75" y="1638"/>
                </a:cxn>
                <a:cxn ang="0">
                  <a:pos x="0" y="1563"/>
                </a:cxn>
                <a:cxn ang="0">
                  <a:pos x="0" y="75"/>
                </a:cxn>
                <a:cxn ang="0">
                  <a:pos x="75" y="0"/>
                </a:cxn>
              </a:cxnLst>
              <a:rect l="0" t="0" r="r" b="b"/>
              <a:pathLst>
                <a:path w="2338" h="1638">
                  <a:moveTo>
                    <a:pt x="75" y="0"/>
                  </a:moveTo>
                  <a:lnTo>
                    <a:pt x="2263" y="0"/>
                  </a:lnTo>
                  <a:cubicBezTo>
                    <a:pt x="2305" y="0"/>
                    <a:pt x="2338" y="34"/>
                    <a:pt x="2338" y="75"/>
                  </a:cubicBezTo>
                  <a:lnTo>
                    <a:pt x="2338" y="1563"/>
                  </a:lnTo>
                  <a:cubicBezTo>
                    <a:pt x="2338" y="1604"/>
                    <a:pt x="2305" y="1638"/>
                    <a:pt x="2263" y="1638"/>
                  </a:cubicBezTo>
                  <a:lnTo>
                    <a:pt x="75" y="1638"/>
                  </a:lnTo>
                  <a:cubicBezTo>
                    <a:pt x="34" y="1638"/>
                    <a:pt x="0" y="1604"/>
                    <a:pt x="0" y="1563"/>
                  </a:cubicBezTo>
                  <a:lnTo>
                    <a:pt x="0" y="75"/>
                  </a:lnTo>
                  <a:cubicBezTo>
                    <a:pt x="0" y="34"/>
                    <a:pt x="34" y="0"/>
                    <a:pt x="75" y="0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0" name="Freeform 211"/>
            <p:cNvSpPr>
              <a:spLocks/>
            </p:cNvSpPr>
            <p:nvPr/>
          </p:nvSpPr>
          <p:spPr bwMode="auto">
            <a:xfrm>
              <a:off x="226" y="2268"/>
              <a:ext cx="462" cy="382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1999" y="0"/>
                </a:cxn>
                <a:cxn ang="0">
                  <a:pos x="361" y="1638"/>
                </a:cxn>
                <a:cxn ang="0">
                  <a:pos x="75" y="1638"/>
                </a:cxn>
                <a:cxn ang="0">
                  <a:pos x="0" y="1563"/>
                </a:cxn>
                <a:cxn ang="0">
                  <a:pos x="0" y="75"/>
                </a:cxn>
                <a:cxn ang="0">
                  <a:pos x="75" y="0"/>
                </a:cxn>
              </a:cxnLst>
              <a:rect l="0" t="0" r="r" b="b"/>
              <a:pathLst>
                <a:path w="1999" h="1638">
                  <a:moveTo>
                    <a:pt x="75" y="0"/>
                  </a:moveTo>
                  <a:lnTo>
                    <a:pt x="1999" y="0"/>
                  </a:lnTo>
                  <a:lnTo>
                    <a:pt x="361" y="1638"/>
                  </a:lnTo>
                  <a:lnTo>
                    <a:pt x="75" y="1638"/>
                  </a:lnTo>
                  <a:cubicBezTo>
                    <a:pt x="34" y="1638"/>
                    <a:pt x="0" y="1604"/>
                    <a:pt x="0" y="1563"/>
                  </a:cubicBezTo>
                  <a:lnTo>
                    <a:pt x="0" y="75"/>
                  </a:lnTo>
                  <a:cubicBezTo>
                    <a:pt x="0" y="34"/>
                    <a:pt x="34" y="0"/>
                    <a:pt x="75" y="0"/>
                  </a:cubicBezTo>
                  <a:close/>
                </a:path>
              </a:pathLst>
            </a:custGeom>
            <a:solidFill>
              <a:srgbClr val="051F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1" name="Rectangle 212"/>
            <p:cNvSpPr>
              <a:spLocks noChangeArrowheads="1"/>
            </p:cNvSpPr>
            <p:nvPr/>
          </p:nvSpPr>
          <p:spPr bwMode="auto">
            <a:xfrm>
              <a:off x="252" y="2296"/>
              <a:ext cx="489" cy="329"/>
            </a:xfrm>
            <a:prstGeom prst="rect">
              <a:avLst/>
            </a:prstGeom>
            <a:solidFill>
              <a:srgbClr val="00ADB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2" name="Freeform 213"/>
            <p:cNvSpPr>
              <a:spLocks/>
            </p:cNvSpPr>
            <p:nvPr/>
          </p:nvSpPr>
          <p:spPr bwMode="auto">
            <a:xfrm>
              <a:off x="130" y="2657"/>
              <a:ext cx="735" cy="15"/>
            </a:xfrm>
            <a:custGeom>
              <a:avLst/>
              <a:gdLst/>
              <a:ahLst/>
              <a:cxnLst>
                <a:cxn ang="0">
                  <a:pos x="1592" y="65"/>
                </a:cxn>
                <a:cxn ang="0">
                  <a:pos x="121" y="65"/>
                </a:cxn>
                <a:cxn ang="0">
                  <a:pos x="0" y="2"/>
                </a:cxn>
                <a:cxn ang="0">
                  <a:pos x="1592" y="0"/>
                </a:cxn>
                <a:cxn ang="0">
                  <a:pos x="3183" y="2"/>
                </a:cxn>
                <a:cxn ang="0">
                  <a:pos x="3063" y="65"/>
                </a:cxn>
                <a:cxn ang="0">
                  <a:pos x="1592" y="65"/>
                </a:cxn>
              </a:cxnLst>
              <a:rect l="0" t="0" r="r" b="b"/>
              <a:pathLst>
                <a:path w="3183" h="65">
                  <a:moveTo>
                    <a:pt x="1592" y="65"/>
                  </a:moveTo>
                  <a:lnTo>
                    <a:pt x="121" y="65"/>
                  </a:lnTo>
                  <a:cubicBezTo>
                    <a:pt x="62" y="65"/>
                    <a:pt x="22" y="23"/>
                    <a:pt x="0" y="2"/>
                  </a:cubicBezTo>
                  <a:lnTo>
                    <a:pt x="1592" y="0"/>
                  </a:lnTo>
                  <a:lnTo>
                    <a:pt x="3183" y="2"/>
                  </a:lnTo>
                  <a:cubicBezTo>
                    <a:pt x="3161" y="23"/>
                    <a:pt x="3121" y="65"/>
                    <a:pt x="3063" y="65"/>
                  </a:cubicBezTo>
                  <a:lnTo>
                    <a:pt x="1592" y="65"/>
                  </a:lnTo>
                  <a:close/>
                </a:path>
              </a:pathLst>
            </a:custGeom>
            <a:solidFill>
              <a:srgbClr val="354A5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3" name="Freeform 214"/>
            <p:cNvSpPr>
              <a:spLocks/>
            </p:cNvSpPr>
            <p:nvPr/>
          </p:nvSpPr>
          <p:spPr bwMode="auto">
            <a:xfrm>
              <a:off x="125" y="2642"/>
              <a:ext cx="744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19" y="0"/>
                </a:cxn>
                <a:cxn ang="0">
                  <a:pos x="3219" y="35"/>
                </a:cxn>
                <a:cxn ang="0">
                  <a:pos x="3185" y="69"/>
                </a:cxn>
                <a:cxn ang="0">
                  <a:pos x="35" y="69"/>
                </a:cxn>
                <a:cxn ang="0">
                  <a:pos x="0" y="35"/>
                </a:cxn>
                <a:cxn ang="0">
                  <a:pos x="0" y="0"/>
                </a:cxn>
              </a:cxnLst>
              <a:rect l="0" t="0" r="r" b="b"/>
              <a:pathLst>
                <a:path w="3219" h="69">
                  <a:moveTo>
                    <a:pt x="0" y="0"/>
                  </a:moveTo>
                  <a:lnTo>
                    <a:pt x="3219" y="0"/>
                  </a:lnTo>
                  <a:lnTo>
                    <a:pt x="3219" y="35"/>
                  </a:lnTo>
                  <a:cubicBezTo>
                    <a:pt x="3219" y="54"/>
                    <a:pt x="3204" y="69"/>
                    <a:pt x="3185" y="69"/>
                  </a:cubicBezTo>
                  <a:lnTo>
                    <a:pt x="35" y="69"/>
                  </a:lnTo>
                  <a:cubicBezTo>
                    <a:pt x="16" y="69"/>
                    <a:pt x="0" y="54"/>
                    <a:pt x="0" y="3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6E0D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4" name="Freeform 215"/>
            <p:cNvSpPr>
              <a:spLocks/>
            </p:cNvSpPr>
            <p:nvPr/>
          </p:nvSpPr>
          <p:spPr bwMode="auto">
            <a:xfrm>
              <a:off x="446" y="2642"/>
              <a:ext cx="103" cy="8"/>
            </a:xfrm>
            <a:custGeom>
              <a:avLst/>
              <a:gdLst/>
              <a:ahLst/>
              <a:cxnLst>
                <a:cxn ang="0">
                  <a:pos x="446" y="0"/>
                </a:cxn>
                <a:cxn ang="0">
                  <a:pos x="435" y="22"/>
                </a:cxn>
                <a:cxn ang="0">
                  <a:pos x="435" y="22"/>
                </a:cxn>
                <a:cxn ang="0">
                  <a:pos x="435" y="22"/>
                </a:cxn>
                <a:cxn ang="0">
                  <a:pos x="410" y="32"/>
                </a:cxn>
                <a:cxn ang="0">
                  <a:pos x="36" y="32"/>
                </a:cxn>
                <a:cxn ang="0">
                  <a:pos x="11" y="22"/>
                </a:cxn>
                <a:cxn ang="0">
                  <a:pos x="11" y="22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17" y="15"/>
                </a:cxn>
                <a:cxn ang="0">
                  <a:pos x="17" y="15"/>
                </a:cxn>
                <a:cxn ang="0">
                  <a:pos x="36" y="23"/>
                </a:cxn>
                <a:cxn ang="0">
                  <a:pos x="410" y="23"/>
                </a:cxn>
                <a:cxn ang="0">
                  <a:pos x="429" y="16"/>
                </a:cxn>
                <a:cxn ang="0">
                  <a:pos x="429" y="16"/>
                </a:cxn>
                <a:cxn ang="0">
                  <a:pos x="429" y="15"/>
                </a:cxn>
                <a:cxn ang="0">
                  <a:pos x="437" y="0"/>
                </a:cxn>
                <a:cxn ang="0">
                  <a:pos x="446" y="0"/>
                </a:cxn>
              </a:cxnLst>
              <a:rect l="0" t="0" r="r" b="b"/>
              <a:pathLst>
                <a:path w="446" h="32">
                  <a:moveTo>
                    <a:pt x="446" y="0"/>
                  </a:moveTo>
                  <a:cubicBezTo>
                    <a:pt x="445" y="9"/>
                    <a:pt x="441" y="16"/>
                    <a:pt x="435" y="22"/>
                  </a:cubicBezTo>
                  <a:lnTo>
                    <a:pt x="435" y="22"/>
                  </a:lnTo>
                  <a:lnTo>
                    <a:pt x="435" y="22"/>
                  </a:lnTo>
                  <a:cubicBezTo>
                    <a:pt x="428" y="28"/>
                    <a:pt x="419" y="32"/>
                    <a:pt x="410" y="32"/>
                  </a:cubicBezTo>
                  <a:lnTo>
                    <a:pt x="36" y="32"/>
                  </a:lnTo>
                  <a:cubicBezTo>
                    <a:pt x="26" y="32"/>
                    <a:pt x="17" y="28"/>
                    <a:pt x="11" y="22"/>
                  </a:cubicBezTo>
                  <a:lnTo>
                    <a:pt x="11" y="22"/>
                  </a:lnTo>
                  <a:cubicBezTo>
                    <a:pt x="5" y="16"/>
                    <a:pt x="1" y="9"/>
                    <a:pt x="0" y="0"/>
                  </a:cubicBezTo>
                  <a:lnTo>
                    <a:pt x="9" y="0"/>
                  </a:lnTo>
                  <a:cubicBezTo>
                    <a:pt x="10" y="6"/>
                    <a:pt x="13" y="11"/>
                    <a:pt x="17" y="15"/>
                  </a:cubicBezTo>
                  <a:lnTo>
                    <a:pt x="17" y="15"/>
                  </a:lnTo>
                  <a:cubicBezTo>
                    <a:pt x="22" y="20"/>
                    <a:pt x="29" y="23"/>
                    <a:pt x="36" y="23"/>
                  </a:cubicBezTo>
                  <a:lnTo>
                    <a:pt x="410" y="23"/>
                  </a:lnTo>
                  <a:cubicBezTo>
                    <a:pt x="417" y="23"/>
                    <a:pt x="424" y="20"/>
                    <a:pt x="429" y="16"/>
                  </a:cubicBezTo>
                  <a:lnTo>
                    <a:pt x="429" y="16"/>
                  </a:lnTo>
                  <a:lnTo>
                    <a:pt x="429" y="15"/>
                  </a:lnTo>
                  <a:cubicBezTo>
                    <a:pt x="433" y="11"/>
                    <a:pt x="436" y="6"/>
                    <a:pt x="437" y="0"/>
                  </a:cubicBezTo>
                  <a:lnTo>
                    <a:pt x="446" y="0"/>
                  </a:lnTo>
                  <a:close/>
                </a:path>
              </a:pathLst>
            </a:custGeom>
            <a:solidFill>
              <a:srgbClr val="89A0A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5" name="Freeform 216"/>
            <p:cNvSpPr>
              <a:spLocks/>
            </p:cNvSpPr>
            <p:nvPr/>
          </p:nvSpPr>
          <p:spPr bwMode="auto">
            <a:xfrm>
              <a:off x="252" y="2296"/>
              <a:ext cx="409" cy="329"/>
            </a:xfrm>
            <a:custGeom>
              <a:avLst/>
              <a:gdLst/>
              <a:ahLst/>
              <a:cxnLst>
                <a:cxn ang="0">
                  <a:pos x="0" y="1415"/>
                </a:cxn>
                <a:cxn ang="0">
                  <a:pos x="357" y="1415"/>
                </a:cxn>
                <a:cxn ang="0">
                  <a:pos x="1772" y="0"/>
                </a:cxn>
                <a:cxn ang="0">
                  <a:pos x="0" y="0"/>
                </a:cxn>
                <a:cxn ang="0">
                  <a:pos x="0" y="1415"/>
                </a:cxn>
              </a:cxnLst>
              <a:rect l="0" t="0" r="r" b="b"/>
              <a:pathLst>
                <a:path w="1772" h="1415">
                  <a:moveTo>
                    <a:pt x="0" y="1415"/>
                  </a:moveTo>
                  <a:lnTo>
                    <a:pt x="357" y="1415"/>
                  </a:lnTo>
                  <a:lnTo>
                    <a:pt x="1772" y="0"/>
                  </a:lnTo>
                  <a:lnTo>
                    <a:pt x="0" y="0"/>
                  </a:lnTo>
                  <a:lnTo>
                    <a:pt x="0" y="1415"/>
                  </a:lnTo>
                  <a:close/>
                </a:path>
              </a:pathLst>
            </a:custGeom>
            <a:solidFill>
              <a:srgbClr val="27D3D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6" name="Freeform 217"/>
            <p:cNvSpPr>
              <a:spLocks/>
            </p:cNvSpPr>
            <p:nvPr/>
          </p:nvSpPr>
          <p:spPr bwMode="auto">
            <a:xfrm>
              <a:off x="303" y="2164"/>
              <a:ext cx="387" cy="461"/>
            </a:xfrm>
            <a:custGeom>
              <a:avLst/>
              <a:gdLst/>
              <a:ahLst/>
              <a:cxnLst>
                <a:cxn ang="0">
                  <a:pos x="0" y="1980"/>
                </a:cxn>
                <a:cxn ang="0">
                  <a:pos x="1678" y="1980"/>
                </a:cxn>
                <a:cxn ang="0">
                  <a:pos x="1678" y="37"/>
                </a:cxn>
                <a:cxn ang="0">
                  <a:pos x="1641" y="0"/>
                </a:cxn>
                <a:cxn ang="0">
                  <a:pos x="37" y="0"/>
                </a:cxn>
                <a:cxn ang="0">
                  <a:pos x="0" y="37"/>
                </a:cxn>
                <a:cxn ang="0">
                  <a:pos x="0" y="1980"/>
                </a:cxn>
              </a:cxnLst>
              <a:rect l="0" t="0" r="r" b="b"/>
              <a:pathLst>
                <a:path w="1678" h="1980">
                  <a:moveTo>
                    <a:pt x="0" y="1980"/>
                  </a:moveTo>
                  <a:lnTo>
                    <a:pt x="1678" y="1980"/>
                  </a:lnTo>
                  <a:lnTo>
                    <a:pt x="1678" y="37"/>
                  </a:lnTo>
                  <a:cubicBezTo>
                    <a:pt x="1678" y="17"/>
                    <a:pt x="1662" y="0"/>
                    <a:pt x="1641" y="0"/>
                  </a:cubicBezTo>
                  <a:lnTo>
                    <a:pt x="37" y="0"/>
                  </a:lnTo>
                  <a:cubicBezTo>
                    <a:pt x="17" y="0"/>
                    <a:pt x="0" y="17"/>
                    <a:pt x="0" y="37"/>
                  </a:cubicBezTo>
                  <a:lnTo>
                    <a:pt x="0" y="1980"/>
                  </a:lnTo>
                  <a:close/>
                </a:path>
              </a:pathLst>
            </a:custGeom>
            <a:solidFill>
              <a:srgbClr val="D9E8E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7" name="Freeform 218"/>
            <p:cNvSpPr>
              <a:spLocks/>
            </p:cNvSpPr>
            <p:nvPr/>
          </p:nvSpPr>
          <p:spPr bwMode="auto">
            <a:xfrm>
              <a:off x="303" y="2164"/>
              <a:ext cx="387" cy="30"/>
            </a:xfrm>
            <a:custGeom>
              <a:avLst/>
              <a:gdLst/>
              <a:ahLst/>
              <a:cxnLst>
                <a:cxn ang="0">
                  <a:pos x="1678" y="128"/>
                </a:cxn>
                <a:cxn ang="0">
                  <a:pos x="1678" y="37"/>
                </a:cxn>
                <a:cxn ang="0">
                  <a:pos x="1641" y="0"/>
                </a:cxn>
                <a:cxn ang="0">
                  <a:pos x="37" y="0"/>
                </a:cxn>
                <a:cxn ang="0">
                  <a:pos x="0" y="37"/>
                </a:cxn>
                <a:cxn ang="0">
                  <a:pos x="0" y="128"/>
                </a:cxn>
                <a:cxn ang="0">
                  <a:pos x="1678" y="128"/>
                </a:cxn>
              </a:cxnLst>
              <a:rect l="0" t="0" r="r" b="b"/>
              <a:pathLst>
                <a:path w="1678" h="128">
                  <a:moveTo>
                    <a:pt x="1678" y="128"/>
                  </a:moveTo>
                  <a:lnTo>
                    <a:pt x="1678" y="37"/>
                  </a:lnTo>
                  <a:cubicBezTo>
                    <a:pt x="1678" y="17"/>
                    <a:pt x="1662" y="0"/>
                    <a:pt x="1641" y="0"/>
                  </a:cubicBezTo>
                  <a:lnTo>
                    <a:pt x="37" y="0"/>
                  </a:lnTo>
                  <a:cubicBezTo>
                    <a:pt x="17" y="0"/>
                    <a:pt x="0" y="17"/>
                    <a:pt x="0" y="37"/>
                  </a:cubicBezTo>
                  <a:lnTo>
                    <a:pt x="0" y="128"/>
                  </a:lnTo>
                  <a:lnTo>
                    <a:pt x="1678" y="128"/>
                  </a:lnTo>
                  <a:close/>
                </a:path>
              </a:pathLst>
            </a:custGeom>
            <a:solidFill>
              <a:srgbClr val="43505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8" name="Freeform 219"/>
            <p:cNvSpPr>
              <a:spLocks/>
            </p:cNvSpPr>
            <p:nvPr/>
          </p:nvSpPr>
          <p:spPr bwMode="auto">
            <a:xfrm>
              <a:off x="268" y="2295"/>
              <a:ext cx="35" cy="330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0" y="0"/>
                </a:cxn>
                <a:cxn ang="0">
                  <a:pos x="148" y="1416"/>
                </a:cxn>
                <a:cxn ang="0">
                  <a:pos x="148" y="0"/>
                </a:cxn>
              </a:cxnLst>
              <a:rect l="0" t="0" r="r" b="b"/>
              <a:pathLst>
                <a:path w="148" h="1416">
                  <a:moveTo>
                    <a:pt x="148" y="0"/>
                  </a:moveTo>
                  <a:lnTo>
                    <a:pt x="0" y="0"/>
                  </a:lnTo>
                  <a:lnTo>
                    <a:pt x="148" y="1416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00ADB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9" name="Freeform 220"/>
            <p:cNvSpPr>
              <a:spLocks/>
            </p:cNvSpPr>
            <p:nvPr/>
          </p:nvSpPr>
          <p:spPr bwMode="auto">
            <a:xfrm>
              <a:off x="690" y="2295"/>
              <a:ext cx="34" cy="3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9" y="0"/>
                </a:cxn>
                <a:cxn ang="0">
                  <a:pos x="0" y="1416"/>
                </a:cxn>
                <a:cxn ang="0">
                  <a:pos x="0" y="0"/>
                </a:cxn>
              </a:cxnLst>
              <a:rect l="0" t="0" r="r" b="b"/>
              <a:pathLst>
                <a:path w="149" h="1416">
                  <a:moveTo>
                    <a:pt x="0" y="0"/>
                  </a:moveTo>
                  <a:lnTo>
                    <a:pt x="149" y="0"/>
                  </a:lnTo>
                  <a:lnTo>
                    <a:pt x="0" y="14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7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0" name="Oval 221"/>
            <p:cNvSpPr>
              <a:spLocks noChangeArrowheads="1"/>
            </p:cNvSpPr>
            <p:nvPr/>
          </p:nvSpPr>
          <p:spPr bwMode="auto">
            <a:xfrm>
              <a:off x="317" y="2175"/>
              <a:ext cx="8" cy="8"/>
            </a:xfrm>
            <a:prstGeom prst="ellipse">
              <a:avLst/>
            </a:prstGeom>
            <a:solidFill>
              <a:srgbClr val="EF753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1" name="Oval 222"/>
            <p:cNvSpPr>
              <a:spLocks noChangeArrowheads="1"/>
            </p:cNvSpPr>
            <p:nvPr/>
          </p:nvSpPr>
          <p:spPr bwMode="auto">
            <a:xfrm>
              <a:off x="333" y="2175"/>
              <a:ext cx="8" cy="8"/>
            </a:xfrm>
            <a:prstGeom prst="ellipse">
              <a:avLst/>
            </a:prstGeom>
            <a:solidFill>
              <a:srgbClr val="00ADB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2" name="Oval 223"/>
            <p:cNvSpPr>
              <a:spLocks noChangeArrowheads="1"/>
            </p:cNvSpPr>
            <p:nvPr/>
          </p:nvSpPr>
          <p:spPr bwMode="auto">
            <a:xfrm>
              <a:off x="350" y="2175"/>
              <a:ext cx="8" cy="8"/>
            </a:xfrm>
            <a:prstGeom prst="ellipse">
              <a:avLst/>
            </a:prstGeom>
            <a:solidFill>
              <a:srgbClr val="92ACD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3" name="Rectangle 224"/>
            <p:cNvSpPr>
              <a:spLocks noChangeArrowheads="1"/>
            </p:cNvSpPr>
            <p:nvPr/>
          </p:nvSpPr>
          <p:spPr bwMode="auto">
            <a:xfrm>
              <a:off x="375" y="2173"/>
              <a:ext cx="297" cy="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4" name="Rectangle 225"/>
            <p:cNvSpPr>
              <a:spLocks noChangeArrowheads="1"/>
            </p:cNvSpPr>
            <p:nvPr/>
          </p:nvSpPr>
          <p:spPr bwMode="auto">
            <a:xfrm>
              <a:off x="352" y="2566"/>
              <a:ext cx="289" cy="4"/>
            </a:xfrm>
            <a:prstGeom prst="rect">
              <a:avLst/>
            </a:prstGeom>
            <a:solidFill>
              <a:srgbClr val="AECBD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5" name="Rectangle 226"/>
            <p:cNvSpPr>
              <a:spLocks noChangeArrowheads="1"/>
            </p:cNvSpPr>
            <p:nvPr/>
          </p:nvSpPr>
          <p:spPr bwMode="auto">
            <a:xfrm>
              <a:off x="352" y="2540"/>
              <a:ext cx="289" cy="4"/>
            </a:xfrm>
            <a:prstGeom prst="rect">
              <a:avLst/>
            </a:prstGeom>
            <a:solidFill>
              <a:srgbClr val="AECBD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6" name="Rectangle 227"/>
            <p:cNvSpPr>
              <a:spLocks noChangeArrowheads="1"/>
            </p:cNvSpPr>
            <p:nvPr/>
          </p:nvSpPr>
          <p:spPr bwMode="auto">
            <a:xfrm>
              <a:off x="352" y="2515"/>
              <a:ext cx="289" cy="3"/>
            </a:xfrm>
            <a:prstGeom prst="rect">
              <a:avLst/>
            </a:prstGeom>
            <a:solidFill>
              <a:srgbClr val="AECBD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7" name="Rectangle 228"/>
            <p:cNvSpPr>
              <a:spLocks noChangeArrowheads="1"/>
            </p:cNvSpPr>
            <p:nvPr/>
          </p:nvSpPr>
          <p:spPr bwMode="auto">
            <a:xfrm>
              <a:off x="352" y="2489"/>
              <a:ext cx="289" cy="4"/>
            </a:xfrm>
            <a:prstGeom prst="rect">
              <a:avLst/>
            </a:prstGeom>
            <a:solidFill>
              <a:srgbClr val="AECBD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8" name="Rectangle 229"/>
            <p:cNvSpPr>
              <a:spLocks noChangeArrowheads="1"/>
            </p:cNvSpPr>
            <p:nvPr/>
          </p:nvSpPr>
          <p:spPr bwMode="auto">
            <a:xfrm>
              <a:off x="352" y="2250"/>
              <a:ext cx="289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9" name="Rectangle 230"/>
            <p:cNvSpPr>
              <a:spLocks noChangeArrowheads="1"/>
            </p:cNvSpPr>
            <p:nvPr/>
          </p:nvSpPr>
          <p:spPr bwMode="auto">
            <a:xfrm>
              <a:off x="352" y="2218"/>
              <a:ext cx="289" cy="17"/>
            </a:xfrm>
            <a:prstGeom prst="rect">
              <a:avLst/>
            </a:prstGeom>
            <a:solidFill>
              <a:srgbClr val="EF753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0" name="Freeform 231"/>
            <p:cNvSpPr>
              <a:spLocks/>
            </p:cNvSpPr>
            <p:nvPr/>
          </p:nvSpPr>
          <p:spPr bwMode="auto">
            <a:xfrm>
              <a:off x="564" y="2280"/>
              <a:ext cx="36" cy="66"/>
            </a:xfrm>
            <a:custGeom>
              <a:avLst/>
              <a:gdLst/>
              <a:ahLst/>
              <a:cxnLst>
                <a:cxn ang="0">
                  <a:pos x="52" y="285"/>
                </a:cxn>
                <a:cxn ang="0">
                  <a:pos x="0" y="165"/>
                </a:cxn>
                <a:cxn ang="0">
                  <a:pos x="154" y="0"/>
                </a:cxn>
                <a:cxn ang="0">
                  <a:pos x="154" y="74"/>
                </a:cxn>
                <a:cxn ang="0">
                  <a:pos x="73" y="165"/>
                </a:cxn>
                <a:cxn ang="0">
                  <a:pos x="99" y="228"/>
                </a:cxn>
                <a:cxn ang="0">
                  <a:pos x="52" y="285"/>
                </a:cxn>
              </a:cxnLst>
              <a:rect l="0" t="0" r="r" b="b"/>
              <a:pathLst>
                <a:path w="154" h="285">
                  <a:moveTo>
                    <a:pt x="52" y="285"/>
                  </a:moveTo>
                  <a:cubicBezTo>
                    <a:pt x="20" y="255"/>
                    <a:pt x="0" y="212"/>
                    <a:pt x="0" y="165"/>
                  </a:cubicBezTo>
                  <a:cubicBezTo>
                    <a:pt x="0" y="77"/>
                    <a:pt x="68" y="6"/>
                    <a:pt x="154" y="0"/>
                  </a:cubicBezTo>
                  <a:lnTo>
                    <a:pt x="154" y="74"/>
                  </a:lnTo>
                  <a:cubicBezTo>
                    <a:pt x="109" y="79"/>
                    <a:pt x="73" y="118"/>
                    <a:pt x="73" y="165"/>
                  </a:cubicBezTo>
                  <a:cubicBezTo>
                    <a:pt x="73" y="189"/>
                    <a:pt x="83" y="212"/>
                    <a:pt x="99" y="228"/>
                  </a:cubicBezTo>
                  <a:lnTo>
                    <a:pt x="52" y="285"/>
                  </a:lnTo>
                  <a:close/>
                </a:path>
              </a:pathLst>
            </a:custGeom>
            <a:solidFill>
              <a:srgbClr val="6C87B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1" name="Freeform 232"/>
            <p:cNvSpPr>
              <a:spLocks/>
            </p:cNvSpPr>
            <p:nvPr/>
          </p:nvSpPr>
          <p:spPr bwMode="auto">
            <a:xfrm>
              <a:off x="609" y="2313"/>
              <a:ext cx="32" cy="43"/>
            </a:xfrm>
            <a:custGeom>
              <a:avLst/>
              <a:gdLst/>
              <a:ahLst/>
              <a:cxnLst>
                <a:cxn ang="0">
                  <a:pos x="136" y="0"/>
                </a:cxn>
                <a:cxn ang="0">
                  <a:pos x="138" y="24"/>
                </a:cxn>
                <a:cxn ang="0">
                  <a:pos x="13" y="184"/>
                </a:cxn>
                <a:cxn ang="0">
                  <a:pos x="0" y="111"/>
                </a:cxn>
                <a:cxn ang="0">
                  <a:pos x="65" y="24"/>
                </a:cxn>
                <a:cxn ang="0">
                  <a:pos x="64" y="15"/>
                </a:cxn>
                <a:cxn ang="0">
                  <a:pos x="136" y="0"/>
                </a:cxn>
              </a:cxnLst>
              <a:rect l="0" t="0" r="r" b="b"/>
              <a:pathLst>
                <a:path w="138" h="184">
                  <a:moveTo>
                    <a:pt x="136" y="0"/>
                  </a:moveTo>
                  <a:cubicBezTo>
                    <a:pt x="137" y="8"/>
                    <a:pt x="138" y="16"/>
                    <a:pt x="138" y="24"/>
                  </a:cubicBezTo>
                  <a:cubicBezTo>
                    <a:pt x="138" y="101"/>
                    <a:pt x="84" y="166"/>
                    <a:pt x="13" y="184"/>
                  </a:cubicBezTo>
                  <a:lnTo>
                    <a:pt x="0" y="111"/>
                  </a:lnTo>
                  <a:cubicBezTo>
                    <a:pt x="37" y="100"/>
                    <a:pt x="65" y="65"/>
                    <a:pt x="65" y="24"/>
                  </a:cubicBezTo>
                  <a:cubicBezTo>
                    <a:pt x="65" y="21"/>
                    <a:pt x="65" y="18"/>
                    <a:pt x="64" y="15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rgbClr val="30394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2" name="Freeform 233"/>
            <p:cNvSpPr>
              <a:spLocks/>
            </p:cNvSpPr>
            <p:nvPr/>
          </p:nvSpPr>
          <p:spPr bwMode="auto">
            <a:xfrm>
              <a:off x="580" y="2336"/>
              <a:ext cx="27" cy="21"/>
            </a:xfrm>
            <a:custGeom>
              <a:avLst/>
              <a:gdLst/>
              <a:ahLst/>
              <a:cxnLst>
                <a:cxn ang="0">
                  <a:pos x="114" y="86"/>
                </a:cxn>
                <a:cxn ang="0">
                  <a:pos x="96" y="87"/>
                </a:cxn>
                <a:cxn ang="0">
                  <a:pos x="0" y="57"/>
                </a:cxn>
                <a:cxn ang="0">
                  <a:pos x="47" y="0"/>
                </a:cxn>
                <a:cxn ang="0">
                  <a:pos x="96" y="14"/>
                </a:cxn>
                <a:cxn ang="0">
                  <a:pos x="101" y="14"/>
                </a:cxn>
                <a:cxn ang="0">
                  <a:pos x="114" y="86"/>
                </a:cxn>
              </a:cxnLst>
              <a:rect l="0" t="0" r="r" b="b"/>
              <a:pathLst>
                <a:path w="114" h="87">
                  <a:moveTo>
                    <a:pt x="114" y="86"/>
                  </a:moveTo>
                  <a:cubicBezTo>
                    <a:pt x="108" y="87"/>
                    <a:pt x="102" y="87"/>
                    <a:pt x="96" y="87"/>
                  </a:cubicBezTo>
                  <a:cubicBezTo>
                    <a:pt x="60" y="87"/>
                    <a:pt x="27" y="76"/>
                    <a:pt x="0" y="57"/>
                  </a:cubicBezTo>
                  <a:lnTo>
                    <a:pt x="47" y="0"/>
                  </a:lnTo>
                  <a:cubicBezTo>
                    <a:pt x="61" y="9"/>
                    <a:pt x="78" y="14"/>
                    <a:pt x="96" y="14"/>
                  </a:cubicBezTo>
                  <a:cubicBezTo>
                    <a:pt x="98" y="14"/>
                    <a:pt x="99" y="14"/>
                    <a:pt x="101" y="14"/>
                  </a:cubicBezTo>
                  <a:lnTo>
                    <a:pt x="114" y="86"/>
                  </a:lnTo>
                  <a:close/>
                </a:path>
              </a:pathLst>
            </a:custGeom>
            <a:solidFill>
              <a:srgbClr val="2184A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3" name="Freeform 234"/>
            <p:cNvSpPr>
              <a:spLocks/>
            </p:cNvSpPr>
            <p:nvPr/>
          </p:nvSpPr>
          <p:spPr bwMode="auto">
            <a:xfrm>
              <a:off x="605" y="2280"/>
              <a:ext cx="34" cy="31"/>
            </a:xfrm>
            <a:custGeom>
              <a:avLst/>
              <a:gdLst/>
              <a:ahLst/>
              <a:cxnLst>
                <a:cxn ang="0">
                  <a:pos x="0" y="74"/>
                </a:cxn>
                <a:cxn ang="0">
                  <a:pos x="76" y="135"/>
                </a:cxn>
                <a:cxn ang="0">
                  <a:pos x="147" y="119"/>
                </a:cxn>
                <a:cxn ang="0">
                  <a:pos x="0" y="0"/>
                </a:cxn>
                <a:cxn ang="0">
                  <a:pos x="0" y="74"/>
                </a:cxn>
              </a:cxnLst>
              <a:rect l="0" t="0" r="r" b="b"/>
              <a:pathLst>
                <a:path w="147" h="135">
                  <a:moveTo>
                    <a:pt x="0" y="74"/>
                  </a:moveTo>
                  <a:cubicBezTo>
                    <a:pt x="35" y="78"/>
                    <a:pt x="64" y="102"/>
                    <a:pt x="76" y="135"/>
                  </a:cubicBezTo>
                  <a:lnTo>
                    <a:pt x="147" y="119"/>
                  </a:lnTo>
                  <a:cubicBezTo>
                    <a:pt x="129" y="54"/>
                    <a:pt x="70" y="5"/>
                    <a:pt x="0" y="0"/>
                  </a:cubicBezTo>
                  <a:lnTo>
                    <a:pt x="0" y="74"/>
                  </a:lnTo>
                  <a:close/>
                </a:path>
              </a:pathLst>
            </a:custGeom>
            <a:solidFill>
              <a:srgbClr val="27D3D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4" name="Freeform 235"/>
            <p:cNvSpPr>
              <a:spLocks/>
            </p:cNvSpPr>
            <p:nvPr/>
          </p:nvSpPr>
          <p:spPr bwMode="auto">
            <a:xfrm>
              <a:off x="566" y="2382"/>
              <a:ext cx="35" cy="67"/>
            </a:xfrm>
            <a:custGeom>
              <a:avLst/>
              <a:gdLst/>
              <a:ahLst/>
              <a:cxnLst>
                <a:cxn ang="0">
                  <a:pos x="52" y="284"/>
                </a:cxn>
                <a:cxn ang="0">
                  <a:pos x="0" y="164"/>
                </a:cxn>
                <a:cxn ang="0">
                  <a:pos x="154" y="0"/>
                </a:cxn>
                <a:cxn ang="0">
                  <a:pos x="154" y="73"/>
                </a:cxn>
                <a:cxn ang="0">
                  <a:pos x="73" y="164"/>
                </a:cxn>
                <a:cxn ang="0">
                  <a:pos x="98" y="227"/>
                </a:cxn>
                <a:cxn ang="0">
                  <a:pos x="52" y="284"/>
                </a:cxn>
              </a:cxnLst>
              <a:rect l="0" t="0" r="r" b="b"/>
              <a:pathLst>
                <a:path w="154" h="284">
                  <a:moveTo>
                    <a:pt x="52" y="284"/>
                  </a:moveTo>
                  <a:cubicBezTo>
                    <a:pt x="20" y="254"/>
                    <a:pt x="0" y="211"/>
                    <a:pt x="0" y="164"/>
                  </a:cubicBezTo>
                  <a:cubicBezTo>
                    <a:pt x="0" y="77"/>
                    <a:pt x="68" y="5"/>
                    <a:pt x="154" y="0"/>
                  </a:cubicBezTo>
                  <a:lnTo>
                    <a:pt x="154" y="73"/>
                  </a:lnTo>
                  <a:cubicBezTo>
                    <a:pt x="108" y="78"/>
                    <a:pt x="73" y="117"/>
                    <a:pt x="73" y="164"/>
                  </a:cubicBezTo>
                  <a:cubicBezTo>
                    <a:pt x="73" y="189"/>
                    <a:pt x="82" y="211"/>
                    <a:pt x="98" y="227"/>
                  </a:cubicBezTo>
                  <a:lnTo>
                    <a:pt x="52" y="284"/>
                  </a:lnTo>
                  <a:close/>
                </a:path>
              </a:pathLst>
            </a:custGeom>
            <a:solidFill>
              <a:srgbClr val="69848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5" name="Freeform 236"/>
            <p:cNvSpPr>
              <a:spLocks/>
            </p:cNvSpPr>
            <p:nvPr/>
          </p:nvSpPr>
          <p:spPr bwMode="auto">
            <a:xfrm>
              <a:off x="610" y="2415"/>
              <a:ext cx="32" cy="43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8" y="24"/>
                </a:cxn>
                <a:cxn ang="0">
                  <a:pos x="13" y="184"/>
                </a:cxn>
                <a:cxn ang="0">
                  <a:pos x="0" y="112"/>
                </a:cxn>
                <a:cxn ang="0">
                  <a:pos x="65" y="24"/>
                </a:cxn>
                <a:cxn ang="0">
                  <a:pos x="65" y="16"/>
                </a:cxn>
                <a:cxn ang="0">
                  <a:pos x="137" y="0"/>
                </a:cxn>
              </a:cxnLst>
              <a:rect l="0" t="0" r="r" b="b"/>
              <a:pathLst>
                <a:path w="138" h="184">
                  <a:moveTo>
                    <a:pt x="137" y="0"/>
                  </a:moveTo>
                  <a:cubicBezTo>
                    <a:pt x="138" y="8"/>
                    <a:pt x="138" y="16"/>
                    <a:pt x="138" y="24"/>
                  </a:cubicBezTo>
                  <a:cubicBezTo>
                    <a:pt x="138" y="101"/>
                    <a:pt x="85" y="166"/>
                    <a:pt x="13" y="184"/>
                  </a:cubicBezTo>
                  <a:lnTo>
                    <a:pt x="0" y="112"/>
                  </a:lnTo>
                  <a:cubicBezTo>
                    <a:pt x="38" y="100"/>
                    <a:pt x="65" y="65"/>
                    <a:pt x="65" y="24"/>
                  </a:cubicBezTo>
                  <a:cubicBezTo>
                    <a:pt x="65" y="21"/>
                    <a:pt x="65" y="18"/>
                    <a:pt x="65" y="16"/>
                  </a:cubicBezTo>
                  <a:lnTo>
                    <a:pt x="137" y="0"/>
                  </a:lnTo>
                  <a:close/>
                </a:path>
              </a:pathLst>
            </a:custGeom>
            <a:solidFill>
              <a:srgbClr val="53676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6" name="Freeform 237"/>
            <p:cNvSpPr>
              <a:spLocks/>
            </p:cNvSpPr>
            <p:nvPr/>
          </p:nvSpPr>
          <p:spPr bwMode="auto">
            <a:xfrm>
              <a:off x="582" y="2439"/>
              <a:ext cx="26" cy="20"/>
            </a:xfrm>
            <a:custGeom>
              <a:avLst/>
              <a:gdLst/>
              <a:ahLst/>
              <a:cxnLst>
                <a:cxn ang="0">
                  <a:pos x="113" y="87"/>
                </a:cxn>
                <a:cxn ang="0">
                  <a:pos x="96" y="88"/>
                </a:cxn>
                <a:cxn ang="0">
                  <a:pos x="0" y="57"/>
                </a:cxn>
                <a:cxn ang="0">
                  <a:pos x="46" y="0"/>
                </a:cxn>
                <a:cxn ang="0">
                  <a:pos x="96" y="15"/>
                </a:cxn>
                <a:cxn ang="0">
                  <a:pos x="101" y="15"/>
                </a:cxn>
                <a:cxn ang="0">
                  <a:pos x="113" y="87"/>
                </a:cxn>
              </a:cxnLst>
              <a:rect l="0" t="0" r="r" b="b"/>
              <a:pathLst>
                <a:path w="113" h="88">
                  <a:moveTo>
                    <a:pt x="113" y="87"/>
                  </a:moveTo>
                  <a:cubicBezTo>
                    <a:pt x="108" y="88"/>
                    <a:pt x="102" y="88"/>
                    <a:pt x="96" y="88"/>
                  </a:cubicBezTo>
                  <a:cubicBezTo>
                    <a:pt x="60" y="88"/>
                    <a:pt x="27" y="76"/>
                    <a:pt x="0" y="57"/>
                  </a:cubicBezTo>
                  <a:lnTo>
                    <a:pt x="46" y="0"/>
                  </a:lnTo>
                  <a:cubicBezTo>
                    <a:pt x="60" y="9"/>
                    <a:pt x="77" y="15"/>
                    <a:pt x="96" y="15"/>
                  </a:cubicBezTo>
                  <a:cubicBezTo>
                    <a:pt x="97" y="15"/>
                    <a:pt x="99" y="15"/>
                    <a:pt x="101" y="15"/>
                  </a:cubicBezTo>
                  <a:lnTo>
                    <a:pt x="113" y="87"/>
                  </a:lnTo>
                  <a:close/>
                </a:path>
              </a:pathLst>
            </a:custGeom>
            <a:solidFill>
              <a:srgbClr val="4D838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7" name="Freeform 238"/>
            <p:cNvSpPr>
              <a:spLocks/>
            </p:cNvSpPr>
            <p:nvPr/>
          </p:nvSpPr>
          <p:spPr bwMode="auto">
            <a:xfrm>
              <a:off x="606" y="2382"/>
              <a:ext cx="34" cy="32"/>
            </a:xfrm>
            <a:custGeom>
              <a:avLst/>
              <a:gdLst/>
              <a:ahLst/>
              <a:cxnLst>
                <a:cxn ang="0">
                  <a:pos x="0" y="73"/>
                </a:cxn>
                <a:cxn ang="0">
                  <a:pos x="76" y="134"/>
                </a:cxn>
                <a:cxn ang="0">
                  <a:pos x="148" y="119"/>
                </a:cxn>
                <a:cxn ang="0">
                  <a:pos x="0" y="0"/>
                </a:cxn>
                <a:cxn ang="0">
                  <a:pos x="0" y="73"/>
                </a:cxn>
              </a:cxnLst>
              <a:rect l="0" t="0" r="r" b="b"/>
              <a:pathLst>
                <a:path w="148" h="134">
                  <a:moveTo>
                    <a:pt x="0" y="73"/>
                  </a:moveTo>
                  <a:cubicBezTo>
                    <a:pt x="36" y="77"/>
                    <a:pt x="65" y="102"/>
                    <a:pt x="76" y="134"/>
                  </a:cubicBezTo>
                  <a:lnTo>
                    <a:pt x="148" y="119"/>
                  </a:lnTo>
                  <a:cubicBezTo>
                    <a:pt x="129" y="53"/>
                    <a:pt x="71" y="4"/>
                    <a:pt x="0" y="0"/>
                  </a:cubicBezTo>
                  <a:lnTo>
                    <a:pt x="0" y="73"/>
                  </a:lnTo>
                  <a:close/>
                </a:path>
              </a:pathLst>
            </a:custGeom>
            <a:solidFill>
              <a:srgbClr val="4FA09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8" name="Rectangle 239"/>
            <p:cNvSpPr>
              <a:spLocks noChangeArrowheads="1"/>
            </p:cNvSpPr>
            <p:nvPr/>
          </p:nvSpPr>
          <p:spPr bwMode="auto">
            <a:xfrm>
              <a:off x="357" y="2355"/>
              <a:ext cx="13" cy="104"/>
            </a:xfrm>
            <a:prstGeom prst="rect">
              <a:avLst/>
            </a:prstGeom>
            <a:solidFill>
              <a:srgbClr val="F4AB4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9" name="Rectangle 240"/>
            <p:cNvSpPr>
              <a:spLocks noChangeArrowheads="1"/>
            </p:cNvSpPr>
            <p:nvPr/>
          </p:nvSpPr>
          <p:spPr bwMode="auto">
            <a:xfrm>
              <a:off x="382" y="2384"/>
              <a:ext cx="12" cy="75"/>
            </a:xfrm>
            <a:prstGeom prst="rect">
              <a:avLst/>
            </a:prstGeom>
            <a:solidFill>
              <a:srgbClr val="F4AB4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0" name="Rectangle 241"/>
            <p:cNvSpPr>
              <a:spLocks noChangeArrowheads="1"/>
            </p:cNvSpPr>
            <p:nvPr/>
          </p:nvSpPr>
          <p:spPr bwMode="auto">
            <a:xfrm>
              <a:off x="407" y="2333"/>
              <a:ext cx="12" cy="126"/>
            </a:xfrm>
            <a:prstGeom prst="rect">
              <a:avLst/>
            </a:prstGeom>
            <a:solidFill>
              <a:srgbClr val="F4AB4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1" name="Rectangle 242"/>
            <p:cNvSpPr>
              <a:spLocks noChangeArrowheads="1"/>
            </p:cNvSpPr>
            <p:nvPr/>
          </p:nvSpPr>
          <p:spPr bwMode="auto">
            <a:xfrm>
              <a:off x="431" y="2355"/>
              <a:ext cx="13" cy="104"/>
            </a:xfrm>
            <a:prstGeom prst="rect">
              <a:avLst/>
            </a:prstGeom>
            <a:solidFill>
              <a:srgbClr val="F4AB4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2" name="Rectangle 243"/>
            <p:cNvSpPr>
              <a:spLocks noChangeArrowheads="1"/>
            </p:cNvSpPr>
            <p:nvPr/>
          </p:nvSpPr>
          <p:spPr bwMode="auto">
            <a:xfrm>
              <a:off x="456" y="2346"/>
              <a:ext cx="12" cy="113"/>
            </a:xfrm>
            <a:prstGeom prst="rect">
              <a:avLst/>
            </a:prstGeom>
            <a:solidFill>
              <a:srgbClr val="F4AB4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3" name="Rectangle 244"/>
            <p:cNvSpPr>
              <a:spLocks noChangeArrowheads="1"/>
            </p:cNvSpPr>
            <p:nvPr/>
          </p:nvSpPr>
          <p:spPr bwMode="auto">
            <a:xfrm>
              <a:off x="481" y="2332"/>
              <a:ext cx="12" cy="127"/>
            </a:xfrm>
            <a:prstGeom prst="rect">
              <a:avLst/>
            </a:prstGeom>
            <a:solidFill>
              <a:srgbClr val="F4AB4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4" name="Rectangle 245"/>
            <p:cNvSpPr>
              <a:spLocks noChangeArrowheads="1"/>
            </p:cNvSpPr>
            <p:nvPr/>
          </p:nvSpPr>
          <p:spPr bwMode="auto">
            <a:xfrm>
              <a:off x="505" y="2280"/>
              <a:ext cx="13" cy="179"/>
            </a:xfrm>
            <a:prstGeom prst="rect">
              <a:avLst/>
            </a:prstGeom>
            <a:solidFill>
              <a:srgbClr val="F4AB4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5" name="Rectangle 246"/>
            <p:cNvSpPr>
              <a:spLocks noChangeArrowheads="1"/>
            </p:cNvSpPr>
            <p:nvPr/>
          </p:nvSpPr>
          <p:spPr bwMode="auto">
            <a:xfrm>
              <a:off x="530" y="2338"/>
              <a:ext cx="12" cy="121"/>
            </a:xfrm>
            <a:prstGeom prst="rect">
              <a:avLst/>
            </a:prstGeom>
            <a:solidFill>
              <a:srgbClr val="F4AB4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6" name="Rectangle 247"/>
            <p:cNvSpPr>
              <a:spLocks noChangeArrowheads="1"/>
            </p:cNvSpPr>
            <p:nvPr/>
          </p:nvSpPr>
          <p:spPr bwMode="auto">
            <a:xfrm>
              <a:off x="357" y="2384"/>
              <a:ext cx="13" cy="75"/>
            </a:xfrm>
            <a:prstGeom prst="rect">
              <a:avLst/>
            </a:prstGeom>
            <a:solidFill>
              <a:srgbClr val="EF753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7" name="Rectangle 248"/>
            <p:cNvSpPr>
              <a:spLocks noChangeArrowheads="1"/>
            </p:cNvSpPr>
            <p:nvPr/>
          </p:nvSpPr>
          <p:spPr bwMode="auto">
            <a:xfrm>
              <a:off x="382" y="2384"/>
              <a:ext cx="12" cy="75"/>
            </a:xfrm>
            <a:prstGeom prst="rect">
              <a:avLst/>
            </a:prstGeom>
            <a:solidFill>
              <a:srgbClr val="EF753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8" name="Rectangle 249"/>
            <p:cNvSpPr>
              <a:spLocks noChangeArrowheads="1"/>
            </p:cNvSpPr>
            <p:nvPr/>
          </p:nvSpPr>
          <p:spPr bwMode="auto">
            <a:xfrm>
              <a:off x="407" y="2384"/>
              <a:ext cx="12" cy="75"/>
            </a:xfrm>
            <a:prstGeom prst="rect">
              <a:avLst/>
            </a:prstGeom>
            <a:solidFill>
              <a:srgbClr val="EF753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9" name="Rectangle 250"/>
            <p:cNvSpPr>
              <a:spLocks noChangeArrowheads="1"/>
            </p:cNvSpPr>
            <p:nvPr/>
          </p:nvSpPr>
          <p:spPr bwMode="auto">
            <a:xfrm>
              <a:off x="431" y="2384"/>
              <a:ext cx="13" cy="75"/>
            </a:xfrm>
            <a:prstGeom prst="rect">
              <a:avLst/>
            </a:prstGeom>
            <a:solidFill>
              <a:srgbClr val="EF753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0" name="Rectangle 251"/>
            <p:cNvSpPr>
              <a:spLocks noChangeArrowheads="1"/>
            </p:cNvSpPr>
            <p:nvPr/>
          </p:nvSpPr>
          <p:spPr bwMode="auto">
            <a:xfrm>
              <a:off x="456" y="2384"/>
              <a:ext cx="12" cy="75"/>
            </a:xfrm>
            <a:prstGeom prst="rect">
              <a:avLst/>
            </a:prstGeom>
            <a:solidFill>
              <a:srgbClr val="EF753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1" name="Rectangle 252"/>
            <p:cNvSpPr>
              <a:spLocks noChangeArrowheads="1"/>
            </p:cNvSpPr>
            <p:nvPr/>
          </p:nvSpPr>
          <p:spPr bwMode="auto">
            <a:xfrm>
              <a:off x="481" y="2384"/>
              <a:ext cx="12" cy="75"/>
            </a:xfrm>
            <a:prstGeom prst="rect">
              <a:avLst/>
            </a:prstGeom>
            <a:solidFill>
              <a:srgbClr val="EF753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2" name="Rectangle 253"/>
            <p:cNvSpPr>
              <a:spLocks noChangeArrowheads="1"/>
            </p:cNvSpPr>
            <p:nvPr/>
          </p:nvSpPr>
          <p:spPr bwMode="auto">
            <a:xfrm>
              <a:off x="505" y="2384"/>
              <a:ext cx="13" cy="75"/>
            </a:xfrm>
            <a:prstGeom prst="rect">
              <a:avLst/>
            </a:prstGeom>
            <a:solidFill>
              <a:srgbClr val="EF753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3" name="Rectangle 254"/>
            <p:cNvSpPr>
              <a:spLocks noChangeArrowheads="1"/>
            </p:cNvSpPr>
            <p:nvPr/>
          </p:nvSpPr>
          <p:spPr bwMode="auto">
            <a:xfrm>
              <a:off x="530" y="2384"/>
              <a:ext cx="12" cy="75"/>
            </a:xfrm>
            <a:prstGeom prst="rect">
              <a:avLst/>
            </a:prstGeom>
            <a:solidFill>
              <a:srgbClr val="EF753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4" name="Freeform 255"/>
            <p:cNvSpPr>
              <a:spLocks/>
            </p:cNvSpPr>
            <p:nvPr/>
          </p:nvSpPr>
          <p:spPr bwMode="auto">
            <a:xfrm>
              <a:off x="97" y="2341"/>
              <a:ext cx="274" cy="331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1107" y="0"/>
                </a:cxn>
                <a:cxn ang="0">
                  <a:pos x="1187" y="80"/>
                </a:cxn>
                <a:cxn ang="0">
                  <a:pos x="1187" y="1341"/>
                </a:cxn>
                <a:cxn ang="0">
                  <a:pos x="1107" y="1421"/>
                </a:cxn>
                <a:cxn ang="0">
                  <a:pos x="80" y="1421"/>
                </a:cxn>
                <a:cxn ang="0">
                  <a:pos x="0" y="1341"/>
                </a:cxn>
                <a:cxn ang="0">
                  <a:pos x="0" y="80"/>
                </a:cxn>
                <a:cxn ang="0">
                  <a:pos x="80" y="0"/>
                </a:cxn>
              </a:cxnLst>
              <a:rect l="0" t="0" r="r" b="b"/>
              <a:pathLst>
                <a:path w="1187" h="1421">
                  <a:moveTo>
                    <a:pt x="80" y="0"/>
                  </a:moveTo>
                  <a:lnTo>
                    <a:pt x="1107" y="0"/>
                  </a:lnTo>
                  <a:cubicBezTo>
                    <a:pt x="1151" y="0"/>
                    <a:pt x="1187" y="36"/>
                    <a:pt x="1187" y="80"/>
                  </a:cubicBezTo>
                  <a:lnTo>
                    <a:pt x="1187" y="1341"/>
                  </a:lnTo>
                  <a:cubicBezTo>
                    <a:pt x="1187" y="1385"/>
                    <a:pt x="1151" y="1421"/>
                    <a:pt x="1107" y="1421"/>
                  </a:cubicBezTo>
                  <a:lnTo>
                    <a:pt x="80" y="1421"/>
                  </a:lnTo>
                  <a:cubicBezTo>
                    <a:pt x="36" y="1421"/>
                    <a:pt x="0" y="1385"/>
                    <a:pt x="0" y="1341"/>
                  </a:cubicBezTo>
                  <a:lnTo>
                    <a:pt x="0" y="80"/>
                  </a:lnTo>
                  <a:cubicBezTo>
                    <a:pt x="0" y="36"/>
                    <a:pt x="36" y="0"/>
                    <a:pt x="80" y="0"/>
                  </a:cubicBezTo>
                  <a:close/>
                </a:path>
              </a:pathLst>
            </a:custGeom>
            <a:solidFill>
              <a:srgbClr val="30394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5" name="Freeform 256"/>
            <p:cNvSpPr>
              <a:spLocks/>
            </p:cNvSpPr>
            <p:nvPr/>
          </p:nvSpPr>
          <p:spPr bwMode="auto">
            <a:xfrm>
              <a:off x="97" y="2353"/>
              <a:ext cx="274" cy="93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1107" y="0"/>
                </a:cxn>
                <a:cxn ang="0">
                  <a:pos x="1187" y="81"/>
                </a:cxn>
                <a:cxn ang="0">
                  <a:pos x="1187" y="399"/>
                </a:cxn>
                <a:cxn ang="0">
                  <a:pos x="0" y="399"/>
                </a:cxn>
                <a:cxn ang="0">
                  <a:pos x="0" y="81"/>
                </a:cxn>
                <a:cxn ang="0">
                  <a:pos x="80" y="0"/>
                </a:cxn>
              </a:cxnLst>
              <a:rect l="0" t="0" r="r" b="b"/>
              <a:pathLst>
                <a:path w="1187" h="399">
                  <a:moveTo>
                    <a:pt x="80" y="0"/>
                  </a:moveTo>
                  <a:lnTo>
                    <a:pt x="1107" y="0"/>
                  </a:lnTo>
                  <a:cubicBezTo>
                    <a:pt x="1151" y="0"/>
                    <a:pt x="1187" y="36"/>
                    <a:pt x="1187" y="81"/>
                  </a:cubicBezTo>
                  <a:lnTo>
                    <a:pt x="1187" y="399"/>
                  </a:lnTo>
                  <a:lnTo>
                    <a:pt x="0" y="399"/>
                  </a:lnTo>
                  <a:lnTo>
                    <a:pt x="0" y="81"/>
                  </a:lnTo>
                  <a:cubicBezTo>
                    <a:pt x="0" y="36"/>
                    <a:pt x="36" y="0"/>
                    <a:pt x="80" y="0"/>
                  </a:cubicBezTo>
                  <a:close/>
                </a:path>
              </a:pathLst>
            </a:custGeom>
            <a:solidFill>
              <a:srgbClr val="7681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6" name="Rectangle 257"/>
            <p:cNvSpPr>
              <a:spLocks noChangeArrowheads="1"/>
            </p:cNvSpPr>
            <p:nvPr/>
          </p:nvSpPr>
          <p:spPr bwMode="auto">
            <a:xfrm>
              <a:off x="122" y="2373"/>
              <a:ext cx="221" cy="58"/>
            </a:xfrm>
            <a:prstGeom prst="rect">
              <a:avLst/>
            </a:prstGeom>
            <a:solidFill>
              <a:srgbClr val="00ADB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" name="Rectangle 258"/>
            <p:cNvSpPr>
              <a:spLocks noChangeArrowheads="1"/>
            </p:cNvSpPr>
            <p:nvPr/>
          </p:nvSpPr>
          <p:spPr bwMode="auto">
            <a:xfrm>
              <a:off x="132" y="2381"/>
              <a:ext cx="211" cy="50"/>
            </a:xfrm>
            <a:prstGeom prst="rect">
              <a:avLst/>
            </a:prstGeom>
            <a:solidFill>
              <a:srgbClr val="35ECF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8" name="Freeform 259"/>
            <p:cNvSpPr>
              <a:spLocks/>
            </p:cNvSpPr>
            <p:nvPr/>
          </p:nvSpPr>
          <p:spPr bwMode="auto">
            <a:xfrm>
              <a:off x="120" y="2467"/>
              <a:ext cx="49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205" y="0"/>
                </a:cxn>
                <a:cxn ang="0">
                  <a:pos x="214" y="9"/>
                </a:cxn>
                <a:cxn ang="0">
                  <a:pos x="214" y="9"/>
                </a:cxn>
                <a:cxn ang="0">
                  <a:pos x="214" y="153"/>
                </a:cxn>
                <a:cxn ang="0">
                  <a:pos x="205" y="162"/>
                </a:cxn>
                <a:cxn ang="0">
                  <a:pos x="205" y="162"/>
                </a:cxn>
                <a:cxn ang="0">
                  <a:pos x="9" y="162"/>
                </a:cxn>
                <a:cxn ang="0">
                  <a:pos x="0" y="153"/>
                </a:cxn>
                <a:cxn ang="0">
                  <a:pos x="0" y="153"/>
                </a:cxn>
                <a:cxn ang="0">
                  <a:pos x="0" y="9"/>
                </a:cxn>
                <a:cxn ang="0">
                  <a:pos x="9" y="0"/>
                </a:cxn>
              </a:cxnLst>
              <a:rect l="0" t="0" r="r" b="b"/>
              <a:pathLst>
                <a:path w="214" h="162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4"/>
                    <a:pt x="214" y="9"/>
                  </a:cubicBezTo>
                  <a:lnTo>
                    <a:pt x="214" y="9"/>
                  </a:lnTo>
                  <a:lnTo>
                    <a:pt x="214" y="153"/>
                  </a:lnTo>
                  <a:cubicBezTo>
                    <a:pt x="214" y="158"/>
                    <a:pt x="210" y="162"/>
                    <a:pt x="205" y="162"/>
                  </a:cubicBezTo>
                  <a:lnTo>
                    <a:pt x="205" y="162"/>
                  </a:lnTo>
                  <a:lnTo>
                    <a:pt x="9" y="162"/>
                  </a:lnTo>
                  <a:cubicBezTo>
                    <a:pt x="4" y="162"/>
                    <a:pt x="0" y="158"/>
                    <a:pt x="0" y="153"/>
                  </a:cubicBezTo>
                  <a:lnTo>
                    <a:pt x="0" y="153"/>
                  </a:ln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</a:path>
              </a:pathLst>
            </a:custGeom>
            <a:solidFill>
              <a:srgbClr val="00ADB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" name="Rectangle 260"/>
            <p:cNvSpPr>
              <a:spLocks noChangeArrowheads="1"/>
            </p:cNvSpPr>
            <p:nvPr/>
          </p:nvSpPr>
          <p:spPr bwMode="auto">
            <a:xfrm>
              <a:off x="122" y="2516"/>
              <a:ext cx="45" cy="34"/>
            </a:xfrm>
            <a:prstGeom prst="rect">
              <a:avLst/>
            </a:prstGeom>
            <a:solidFill>
              <a:srgbClr val="A9C5F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0" name="Freeform 261"/>
            <p:cNvSpPr>
              <a:spLocks noEditPoints="1"/>
            </p:cNvSpPr>
            <p:nvPr/>
          </p:nvSpPr>
          <p:spPr bwMode="auto">
            <a:xfrm>
              <a:off x="120" y="2514"/>
              <a:ext cx="49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205" y="0"/>
                </a:cxn>
                <a:cxn ang="0">
                  <a:pos x="214" y="10"/>
                </a:cxn>
                <a:cxn ang="0">
                  <a:pos x="214" y="10"/>
                </a:cxn>
                <a:cxn ang="0">
                  <a:pos x="214" y="154"/>
                </a:cxn>
                <a:cxn ang="0">
                  <a:pos x="205" y="163"/>
                </a:cxn>
                <a:cxn ang="0">
                  <a:pos x="205" y="163"/>
                </a:cxn>
                <a:cxn ang="0">
                  <a:pos x="9" y="163"/>
                </a:cxn>
                <a:cxn ang="0">
                  <a:pos x="0" y="154"/>
                </a:cxn>
                <a:cxn ang="0">
                  <a:pos x="0" y="153"/>
                </a:cxn>
                <a:cxn ang="0">
                  <a:pos x="0" y="10"/>
                </a:cxn>
                <a:cxn ang="0">
                  <a:pos x="9" y="0"/>
                </a:cxn>
                <a:cxn ang="0">
                  <a:pos x="196" y="19"/>
                </a:cxn>
                <a:cxn ang="0">
                  <a:pos x="18" y="19"/>
                </a:cxn>
                <a:cxn ang="0">
                  <a:pos x="18" y="145"/>
                </a:cxn>
                <a:cxn ang="0">
                  <a:pos x="196" y="145"/>
                </a:cxn>
                <a:cxn ang="0">
                  <a:pos x="196" y="19"/>
                </a:cxn>
              </a:cxnLst>
              <a:rect l="0" t="0" r="r" b="b"/>
              <a:pathLst>
                <a:path w="214" h="163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5"/>
                    <a:pt x="214" y="10"/>
                  </a:cubicBezTo>
                  <a:lnTo>
                    <a:pt x="214" y="10"/>
                  </a:lnTo>
                  <a:lnTo>
                    <a:pt x="214" y="154"/>
                  </a:lnTo>
                  <a:cubicBezTo>
                    <a:pt x="214" y="159"/>
                    <a:pt x="210" y="163"/>
                    <a:pt x="205" y="163"/>
                  </a:cubicBezTo>
                  <a:lnTo>
                    <a:pt x="205" y="163"/>
                  </a:ln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10"/>
                  </a:lnTo>
                  <a:cubicBezTo>
                    <a:pt x="0" y="5"/>
                    <a:pt x="4" y="0"/>
                    <a:pt x="9" y="0"/>
                  </a:cubicBezTo>
                  <a:close/>
                  <a:moveTo>
                    <a:pt x="196" y="19"/>
                  </a:moveTo>
                  <a:lnTo>
                    <a:pt x="18" y="19"/>
                  </a:lnTo>
                  <a:lnTo>
                    <a:pt x="18" y="145"/>
                  </a:lnTo>
                  <a:lnTo>
                    <a:pt x="196" y="145"/>
                  </a:lnTo>
                  <a:lnTo>
                    <a:pt x="196" y="19"/>
                  </a:lnTo>
                  <a:close/>
                </a:path>
              </a:pathLst>
            </a:custGeom>
            <a:solidFill>
              <a:srgbClr val="A9C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1" name="Rectangle 262"/>
            <p:cNvSpPr>
              <a:spLocks noChangeArrowheads="1"/>
            </p:cNvSpPr>
            <p:nvPr/>
          </p:nvSpPr>
          <p:spPr bwMode="auto">
            <a:xfrm>
              <a:off x="122" y="2563"/>
              <a:ext cx="45" cy="34"/>
            </a:xfrm>
            <a:prstGeom prst="rect">
              <a:avLst/>
            </a:prstGeom>
            <a:solidFill>
              <a:srgbClr val="A9C5F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2" name="Freeform 263"/>
            <p:cNvSpPr>
              <a:spLocks noEditPoints="1"/>
            </p:cNvSpPr>
            <p:nvPr/>
          </p:nvSpPr>
          <p:spPr bwMode="auto">
            <a:xfrm>
              <a:off x="120" y="2561"/>
              <a:ext cx="49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205" y="0"/>
                </a:cxn>
                <a:cxn ang="0">
                  <a:pos x="214" y="9"/>
                </a:cxn>
                <a:cxn ang="0">
                  <a:pos x="214" y="10"/>
                </a:cxn>
                <a:cxn ang="0">
                  <a:pos x="214" y="154"/>
                </a:cxn>
                <a:cxn ang="0">
                  <a:pos x="205" y="163"/>
                </a:cxn>
                <a:cxn ang="0">
                  <a:pos x="205" y="163"/>
                </a:cxn>
                <a:cxn ang="0">
                  <a:pos x="9" y="163"/>
                </a:cxn>
                <a:cxn ang="0">
                  <a:pos x="0" y="154"/>
                </a:cxn>
                <a:cxn ang="0">
                  <a:pos x="0" y="153"/>
                </a:cxn>
                <a:cxn ang="0">
                  <a:pos x="0" y="9"/>
                </a:cxn>
                <a:cxn ang="0">
                  <a:pos x="9" y="0"/>
                </a:cxn>
                <a:cxn ang="0">
                  <a:pos x="196" y="19"/>
                </a:cxn>
                <a:cxn ang="0">
                  <a:pos x="18" y="19"/>
                </a:cxn>
                <a:cxn ang="0">
                  <a:pos x="18" y="145"/>
                </a:cxn>
                <a:cxn ang="0">
                  <a:pos x="196" y="145"/>
                </a:cxn>
                <a:cxn ang="0">
                  <a:pos x="196" y="19"/>
                </a:cxn>
              </a:cxnLst>
              <a:rect l="0" t="0" r="r" b="b"/>
              <a:pathLst>
                <a:path w="214" h="163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4"/>
                    <a:pt x="214" y="9"/>
                  </a:cubicBezTo>
                  <a:lnTo>
                    <a:pt x="214" y="10"/>
                  </a:lnTo>
                  <a:lnTo>
                    <a:pt x="214" y="154"/>
                  </a:lnTo>
                  <a:cubicBezTo>
                    <a:pt x="214" y="159"/>
                    <a:pt x="210" y="163"/>
                    <a:pt x="205" y="163"/>
                  </a:cubicBezTo>
                  <a:lnTo>
                    <a:pt x="205" y="163"/>
                  </a:ln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  <a:moveTo>
                    <a:pt x="196" y="19"/>
                  </a:moveTo>
                  <a:lnTo>
                    <a:pt x="18" y="19"/>
                  </a:lnTo>
                  <a:lnTo>
                    <a:pt x="18" y="145"/>
                  </a:lnTo>
                  <a:lnTo>
                    <a:pt x="196" y="145"/>
                  </a:lnTo>
                  <a:lnTo>
                    <a:pt x="196" y="19"/>
                  </a:lnTo>
                  <a:close/>
                </a:path>
              </a:pathLst>
            </a:custGeom>
            <a:solidFill>
              <a:srgbClr val="A9C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3" name="Rectangle 264"/>
            <p:cNvSpPr>
              <a:spLocks noChangeArrowheads="1"/>
            </p:cNvSpPr>
            <p:nvPr/>
          </p:nvSpPr>
          <p:spPr bwMode="auto">
            <a:xfrm>
              <a:off x="122" y="2610"/>
              <a:ext cx="45" cy="34"/>
            </a:xfrm>
            <a:prstGeom prst="rect">
              <a:avLst/>
            </a:prstGeom>
            <a:solidFill>
              <a:srgbClr val="A9C5F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4" name="Freeform 265"/>
            <p:cNvSpPr>
              <a:spLocks noEditPoints="1"/>
            </p:cNvSpPr>
            <p:nvPr/>
          </p:nvSpPr>
          <p:spPr bwMode="auto">
            <a:xfrm>
              <a:off x="120" y="2608"/>
              <a:ext cx="49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205" y="0"/>
                </a:cxn>
                <a:cxn ang="0">
                  <a:pos x="214" y="9"/>
                </a:cxn>
                <a:cxn ang="0">
                  <a:pos x="214" y="10"/>
                </a:cxn>
                <a:cxn ang="0">
                  <a:pos x="214" y="154"/>
                </a:cxn>
                <a:cxn ang="0">
                  <a:pos x="205" y="163"/>
                </a:cxn>
                <a:cxn ang="0">
                  <a:pos x="205" y="163"/>
                </a:cxn>
                <a:cxn ang="0">
                  <a:pos x="9" y="163"/>
                </a:cxn>
                <a:cxn ang="0">
                  <a:pos x="0" y="154"/>
                </a:cxn>
                <a:cxn ang="0">
                  <a:pos x="0" y="153"/>
                </a:cxn>
                <a:cxn ang="0">
                  <a:pos x="0" y="9"/>
                </a:cxn>
                <a:cxn ang="0">
                  <a:pos x="9" y="0"/>
                </a:cxn>
                <a:cxn ang="0">
                  <a:pos x="196" y="18"/>
                </a:cxn>
                <a:cxn ang="0">
                  <a:pos x="18" y="18"/>
                </a:cxn>
                <a:cxn ang="0">
                  <a:pos x="18" y="144"/>
                </a:cxn>
                <a:cxn ang="0">
                  <a:pos x="196" y="144"/>
                </a:cxn>
                <a:cxn ang="0">
                  <a:pos x="196" y="18"/>
                </a:cxn>
              </a:cxnLst>
              <a:rect l="0" t="0" r="r" b="b"/>
              <a:pathLst>
                <a:path w="214" h="163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4"/>
                    <a:pt x="214" y="9"/>
                  </a:cubicBezTo>
                  <a:lnTo>
                    <a:pt x="214" y="10"/>
                  </a:lnTo>
                  <a:lnTo>
                    <a:pt x="214" y="154"/>
                  </a:lnTo>
                  <a:cubicBezTo>
                    <a:pt x="214" y="159"/>
                    <a:pt x="210" y="163"/>
                    <a:pt x="205" y="163"/>
                  </a:cubicBezTo>
                  <a:lnTo>
                    <a:pt x="205" y="163"/>
                  </a:ln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  <a:moveTo>
                    <a:pt x="196" y="18"/>
                  </a:moveTo>
                  <a:lnTo>
                    <a:pt x="18" y="18"/>
                  </a:lnTo>
                  <a:lnTo>
                    <a:pt x="18" y="144"/>
                  </a:lnTo>
                  <a:lnTo>
                    <a:pt x="196" y="144"/>
                  </a:lnTo>
                  <a:lnTo>
                    <a:pt x="196" y="18"/>
                  </a:lnTo>
                  <a:close/>
                </a:path>
              </a:pathLst>
            </a:custGeom>
            <a:solidFill>
              <a:srgbClr val="A9C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5" name="Freeform 266"/>
            <p:cNvSpPr>
              <a:spLocks/>
            </p:cNvSpPr>
            <p:nvPr/>
          </p:nvSpPr>
          <p:spPr bwMode="auto">
            <a:xfrm>
              <a:off x="179" y="2467"/>
              <a:ext cx="49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205" y="0"/>
                </a:cxn>
                <a:cxn ang="0">
                  <a:pos x="214" y="9"/>
                </a:cxn>
                <a:cxn ang="0">
                  <a:pos x="214" y="9"/>
                </a:cxn>
                <a:cxn ang="0">
                  <a:pos x="214" y="153"/>
                </a:cxn>
                <a:cxn ang="0">
                  <a:pos x="205" y="162"/>
                </a:cxn>
                <a:cxn ang="0">
                  <a:pos x="205" y="162"/>
                </a:cxn>
                <a:cxn ang="0">
                  <a:pos x="9" y="162"/>
                </a:cxn>
                <a:cxn ang="0">
                  <a:pos x="0" y="153"/>
                </a:cxn>
                <a:cxn ang="0">
                  <a:pos x="0" y="153"/>
                </a:cxn>
                <a:cxn ang="0">
                  <a:pos x="0" y="9"/>
                </a:cxn>
                <a:cxn ang="0">
                  <a:pos x="9" y="0"/>
                </a:cxn>
              </a:cxnLst>
              <a:rect l="0" t="0" r="r" b="b"/>
              <a:pathLst>
                <a:path w="214" h="162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4"/>
                    <a:pt x="214" y="9"/>
                  </a:cubicBezTo>
                  <a:lnTo>
                    <a:pt x="214" y="9"/>
                  </a:lnTo>
                  <a:lnTo>
                    <a:pt x="214" y="153"/>
                  </a:lnTo>
                  <a:cubicBezTo>
                    <a:pt x="214" y="158"/>
                    <a:pt x="210" y="162"/>
                    <a:pt x="205" y="162"/>
                  </a:cubicBezTo>
                  <a:lnTo>
                    <a:pt x="205" y="162"/>
                  </a:lnTo>
                  <a:lnTo>
                    <a:pt x="9" y="162"/>
                  </a:lnTo>
                  <a:cubicBezTo>
                    <a:pt x="4" y="162"/>
                    <a:pt x="0" y="158"/>
                    <a:pt x="0" y="153"/>
                  </a:cubicBezTo>
                  <a:lnTo>
                    <a:pt x="0" y="153"/>
                  </a:ln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</a:path>
              </a:pathLst>
            </a:custGeom>
            <a:solidFill>
              <a:srgbClr val="00ADB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6" name="Rectangle 267"/>
            <p:cNvSpPr>
              <a:spLocks noChangeArrowheads="1"/>
            </p:cNvSpPr>
            <p:nvPr/>
          </p:nvSpPr>
          <p:spPr bwMode="auto">
            <a:xfrm>
              <a:off x="181" y="2516"/>
              <a:ext cx="45" cy="34"/>
            </a:xfrm>
            <a:prstGeom prst="rect">
              <a:avLst/>
            </a:prstGeom>
            <a:solidFill>
              <a:srgbClr val="A9C5F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7" name="Freeform 268"/>
            <p:cNvSpPr>
              <a:spLocks noEditPoints="1"/>
            </p:cNvSpPr>
            <p:nvPr/>
          </p:nvSpPr>
          <p:spPr bwMode="auto">
            <a:xfrm>
              <a:off x="179" y="2514"/>
              <a:ext cx="49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205" y="0"/>
                </a:cxn>
                <a:cxn ang="0">
                  <a:pos x="214" y="10"/>
                </a:cxn>
                <a:cxn ang="0">
                  <a:pos x="214" y="10"/>
                </a:cxn>
                <a:cxn ang="0">
                  <a:pos x="214" y="154"/>
                </a:cxn>
                <a:cxn ang="0">
                  <a:pos x="205" y="163"/>
                </a:cxn>
                <a:cxn ang="0">
                  <a:pos x="205" y="163"/>
                </a:cxn>
                <a:cxn ang="0">
                  <a:pos x="9" y="163"/>
                </a:cxn>
                <a:cxn ang="0">
                  <a:pos x="0" y="154"/>
                </a:cxn>
                <a:cxn ang="0">
                  <a:pos x="0" y="153"/>
                </a:cxn>
                <a:cxn ang="0">
                  <a:pos x="0" y="10"/>
                </a:cxn>
                <a:cxn ang="0">
                  <a:pos x="9" y="0"/>
                </a:cxn>
                <a:cxn ang="0">
                  <a:pos x="196" y="19"/>
                </a:cxn>
                <a:cxn ang="0">
                  <a:pos x="18" y="19"/>
                </a:cxn>
                <a:cxn ang="0">
                  <a:pos x="18" y="145"/>
                </a:cxn>
                <a:cxn ang="0">
                  <a:pos x="196" y="145"/>
                </a:cxn>
                <a:cxn ang="0">
                  <a:pos x="196" y="19"/>
                </a:cxn>
              </a:cxnLst>
              <a:rect l="0" t="0" r="r" b="b"/>
              <a:pathLst>
                <a:path w="214" h="163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5"/>
                    <a:pt x="214" y="10"/>
                  </a:cubicBezTo>
                  <a:lnTo>
                    <a:pt x="214" y="10"/>
                  </a:lnTo>
                  <a:lnTo>
                    <a:pt x="214" y="154"/>
                  </a:lnTo>
                  <a:cubicBezTo>
                    <a:pt x="214" y="159"/>
                    <a:pt x="210" y="163"/>
                    <a:pt x="205" y="163"/>
                  </a:cubicBezTo>
                  <a:lnTo>
                    <a:pt x="205" y="163"/>
                  </a:ln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10"/>
                  </a:lnTo>
                  <a:cubicBezTo>
                    <a:pt x="0" y="5"/>
                    <a:pt x="4" y="0"/>
                    <a:pt x="9" y="0"/>
                  </a:cubicBezTo>
                  <a:close/>
                  <a:moveTo>
                    <a:pt x="196" y="19"/>
                  </a:moveTo>
                  <a:lnTo>
                    <a:pt x="18" y="19"/>
                  </a:lnTo>
                  <a:lnTo>
                    <a:pt x="18" y="145"/>
                  </a:lnTo>
                  <a:lnTo>
                    <a:pt x="196" y="145"/>
                  </a:lnTo>
                  <a:lnTo>
                    <a:pt x="196" y="19"/>
                  </a:lnTo>
                  <a:close/>
                </a:path>
              </a:pathLst>
            </a:custGeom>
            <a:solidFill>
              <a:srgbClr val="A9C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8" name="Rectangle 269"/>
            <p:cNvSpPr>
              <a:spLocks noChangeArrowheads="1"/>
            </p:cNvSpPr>
            <p:nvPr/>
          </p:nvSpPr>
          <p:spPr bwMode="auto">
            <a:xfrm>
              <a:off x="181" y="2563"/>
              <a:ext cx="45" cy="34"/>
            </a:xfrm>
            <a:prstGeom prst="rect">
              <a:avLst/>
            </a:prstGeom>
            <a:solidFill>
              <a:srgbClr val="A9C5F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9" name="Freeform 270"/>
            <p:cNvSpPr>
              <a:spLocks noEditPoints="1"/>
            </p:cNvSpPr>
            <p:nvPr/>
          </p:nvSpPr>
          <p:spPr bwMode="auto">
            <a:xfrm>
              <a:off x="179" y="2561"/>
              <a:ext cx="49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205" y="0"/>
                </a:cxn>
                <a:cxn ang="0">
                  <a:pos x="214" y="9"/>
                </a:cxn>
                <a:cxn ang="0">
                  <a:pos x="214" y="10"/>
                </a:cxn>
                <a:cxn ang="0">
                  <a:pos x="214" y="154"/>
                </a:cxn>
                <a:cxn ang="0">
                  <a:pos x="205" y="163"/>
                </a:cxn>
                <a:cxn ang="0">
                  <a:pos x="205" y="163"/>
                </a:cxn>
                <a:cxn ang="0">
                  <a:pos x="9" y="163"/>
                </a:cxn>
                <a:cxn ang="0">
                  <a:pos x="0" y="154"/>
                </a:cxn>
                <a:cxn ang="0">
                  <a:pos x="0" y="153"/>
                </a:cxn>
                <a:cxn ang="0">
                  <a:pos x="0" y="9"/>
                </a:cxn>
                <a:cxn ang="0">
                  <a:pos x="9" y="0"/>
                </a:cxn>
                <a:cxn ang="0">
                  <a:pos x="196" y="19"/>
                </a:cxn>
                <a:cxn ang="0">
                  <a:pos x="18" y="19"/>
                </a:cxn>
                <a:cxn ang="0">
                  <a:pos x="18" y="145"/>
                </a:cxn>
                <a:cxn ang="0">
                  <a:pos x="196" y="145"/>
                </a:cxn>
                <a:cxn ang="0">
                  <a:pos x="196" y="19"/>
                </a:cxn>
              </a:cxnLst>
              <a:rect l="0" t="0" r="r" b="b"/>
              <a:pathLst>
                <a:path w="214" h="163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4"/>
                    <a:pt x="214" y="9"/>
                  </a:cubicBezTo>
                  <a:lnTo>
                    <a:pt x="214" y="10"/>
                  </a:lnTo>
                  <a:lnTo>
                    <a:pt x="214" y="154"/>
                  </a:lnTo>
                  <a:cubicBezTo>
                    <a:pt x="214" y="159"/>
                    <a:pt x="210" y="163"/>
                    <a:pt x="205" y="163"/>
                  </a:cubicBezTo>
                  <a:lnTo>
                    <a:pt x="205" y="163"/>
                  </a:ln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  <a:moveTo>
                    <a:pt x="196" y="19"/>
                  </a:moveTo>
                  <a:lnTo>
                    <a:pt x="18" y="19"/>
                  </a:lnTo>
                  <a:lnTo>
                    <a:pt x="18" y="145"/>
                  </a:lnTo>
                  <a:lnTo>
                    <a:pt x="196" y="145"/>
                  </a:lnTo>
                  <a:lnTo>
                    <a:pt x="196" y="19"/>
                  </a:lnTo>
                  <a:close/>
                </a:path>
              </a:pathLst>
            </a:custGeom>
            <a:solidFill>
              <a:srgbClr val="A9C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0" name="Rectangle 271"/>
            <p:cNvSpPr>
              <a:spLocks noChangeArrowheads="1"/>
            </p:cNvSpPr>
            <p:nvPr/>
          </p:nvSpPr>
          <p:spPr bwMode="auto">
            <a:xfrm>
              <a:off x="181" y="2610"/>
              <a:ext cx="45" cy="34"/>
            </a:xfrm>
            <a:prstGeom prst="rect">
              <a:avLst/>
            </a:prstGeom>
            <a:solidFill>
              <a:srgbClr val="A9C5F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1" name="Freeform 272"/>
            <p:cNvSpPr>
              <a:spLocks noEditPoints="1"/>
            </p:cNvSpPr>
            <p:nvPr/>
          </p:nvSpPr>
          <p:spPr bwMode="auto">
            <a:xfrm>
              <a:off x="179" y="2608"/>
              <a:ext cx="49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205" y="0"/>
                </a:cxn>
                <a:cxn ang="0">
                  <a:pos x="214" y="9"/>
                </a:cxn>
                <a:cxn ang="0">
                  <a:pos x="214" y="10"/>
                </a:cxn>
                <a:cxn ang="0">
                  <a:pos x="214" y="154"/>
                </a:cxn>
                <a:cxn ang="0">
                  <a:pos x="205" y="163"/>
                </a:cxn>
                <a:cxn ang="0">
                  <a:pos x="205" y="163"/>
                </a:cxn>
                <a:cxn ang="0">
                  <a:pos x="9" y="163"/>
                </a:cxn>
                <a:cxn ang="0">
                  <a:pos x="0" y="154"/>
                </a:cxn>
                <a:cxn ang="0">
                  <a:pos x="0" y="153"/>
                </a:cxn>
                <a:cxn ang="0">
                  <a:pos x="0" y="9"/>
                </a:cxn>
                <a:cxn ang="0">
                  <a:pos x="9" y="0"/>
                </a:cxn>
                <a:cxn ang="0">
                  <a:pos x="196" y="18"/>
                </a:cxn>
                <a:cxn ang="0">
                  <a:pos x="18" y="18"/>
                </a:cxn>
                <a:cxn ang="0">
                  <a:pos x="18" y="144"/>
                </a:cxn>
                <a:cxn ang="0">
                  <a:pos x="196" y="144"/>
                </a:cxn>
                <a:cxn ang="0">
                  <a:pos x="196" y="18"/>
                </a:cxn>
              </a:cxnLst>
              <a:rect l="0" t="0" r="r" b="b"/>
              <a:pathLst>
                <a:path w="214" h="163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4"/>
                    <a:pt x="214" y="9"/>
                  </a:cubicBezTo>
                  <a:lnTo>
                    <a:pt x="214" y="10"/>
                  </a:lnTo>
                  <a:lnTo>
                    <a:pt x="214" y="154"/>
                  </a:lnTo>
                  <a:cubicBezTo>
                    <a:pt x="214" y="159"/>
                    <a:pt x="210" y="163"/>
                    <a:pt x="205" y="163"/>
                  </a:cubicBezTo>
                  <a:lnTo>
                    <a:pt x="205" y="163"/>
                  </a:ln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  <a:moveTo>
                    <a:pt x="196" y="18"/>
                  </a:moveTo>
                  <a:lnTo>
                    <a:pt x="18" y="18"/>
                  </a:lnTo>
                  <a:lnTo>
                    <a:pt x="18" y="144"/>
                  </a:lnTo>
                  <a:lnTo>
                    <a:pt x="196" y="144"/>
                  </a:lnTo>
                  <a:lnTo>
                    <a:pt x="196" y="18"/>
                  </a:lnTo>
                  <a:close/>
                </a:path>
              </a:pathLst>
            </a:custGeom>
            <a:solidFill>
              <a:srgbClr val="A9C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2" name="Rectangle 273"/>
            <p:cNvSpPr>
              <a:spLocks noChangeArrowheads="1"/>
            </p:cNvSpPr>
            <p:nvPr/>
          </p:nvSpPr>
          <p:spPr bwMode="auto">
            <a:xfrm>
              <a:off x="239" y="2469"/>
              <a:ext cx="46" cy="34"/>
            </a:xfrm>
            <a:prstGeom prst="rect">
              <a:avLst/>
            </a:prstGeom>
            <a:solidFill>
              <a:srgbClr val="A9C5F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3" name="Freeform 274"/>
            <p:cNvSpPr>
              <a:spLocks noEditPoints="1"/>
            </p:cNvSpPr>
            <p:nvPr/>
          </p:nvSpPr>
          <p:spPr bwMode="auto">
            <a:xfrm>
              <a:off x="237" y="2467"/>
              <a:ext cx="50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0" y="0"/>
                </a:cxn>
                <a:cxn ang="0">
                  <a:pos x="206" y="0"/>
                </a:cxn>
                <a:cxn ang="0">
                  <a:pos x="215" y="9"/>
                </a:cxn>
                <a:cxn ang="0">
                  <a:pos x="215" y="9"/>
                </a:cxn>
                <a:cxn ang="0">
                  <a:pos x="215" y="153"/>
                </a:cxn>
                <a:cxn ang="0">
                  <a:pos x="206" y="162"/>
                </a:cxn>
                <a:cxn ang="0">
                  <a:pos x="205" y="162"/>
                </a:cxn>
                <a:cxn ang="0">
                  <a:pos x="9" y="162"/>
                </a:cxn>
                <a:cxn ang="0">
                  <a:pos x="0" y="153"/>
                </a:cxn>
                <a:cxn ang="0">
                  <a:pos x="0" y="153"/>
                </a:cxn>
                <a:cxn ang="0">
                  <a:pos x="0" y="9"/>
                </a:cxn>
                <a:cxn ang="0">
                  <a:pos x="9" y="0"/>
                </a:cxn>
                <a:cxn ang="0">
                  <a:pos x="197" y="18"/>
                </a:cxn>
                <a:cxn ang="0">
                  <a:pos x="18" y="18"/>
                </a:cxn>
                <a:cxn ang="0">
                  <a:pos x="18" y="144"/>
                </a:cxn>
                <a:cxn ang="0">
                  <a:pos x="197" y="144"/>
                </a:cxn>
                <a:cxn ang="0">
                  <a:pos x="197" y="18"/>
                </a:cxn>
              </a:cxnLst>
              <a:rect l="0" t="0" r="r" b="b"/>
              <a:pathLst>
                <a:path w="215" h="162">
                  <a:moveTo>
                    <a:pt x="9" y="0"/>
                  </a:moveTo>
                  <a:lnTo>
                    <a:pt x="10" y="0"/>
                  </a:lnTo>
                  <a:lnTo>
                    <a:pt x="206" y="0"/>
                  </a:lnTo>
                  <a:cubicBezTo>
                    <a:pt x="211" y="0"/>
                    <a:pt x="215" y="4"/>
                    <a:pt x="215" y="9"/>
                  </a:cubicBezTo>
                  <a:lnTo>
                    <a:pt x="215" y="9"/>
                  </a:lnTo>
                  <a:lnTo>
                    <a:pt x="215" y="153"/>
                  </a:lnTo>
                  <a:cubicBezTo>
                    <a:pt x="215" y="158"/>
                    <a:pt x="211" y="162"/>
                    <a:pt x="206" y="162"/>
                  </a:cubicBezTo>
                  <a:lnTo>
                    <a:pt x="205" y="162"/>
                  </a:lnTo>
                  <a:lnTo>
                    <a:pt x="9" y="162"/>
                  </a:lnTo>
                  <a:cubicBezTo>
                    <a:pt x="4" y="162"/>
                    <a:pt x="0" y="158"/>
                    <a:pt x="0" y="153"/>
                  </a:cubicBezTo>
                  <a:lnTo>
                    <a:pt x="0" y="153"/>
                  </a:ln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  <a:moveTo>
                    <a:pt x="197" y="18"/>
                  </a:moveTo>
                  <a:lnTo>
                    <a:pt x="18" y="18"/>
                  </a:lnTo>
                  <a:lnTo>
                    <a:pt x="18" y="144"/>
                  </a:lnTo>
                  <a:lnTo>
                    <a:pt x="197" y="144"/>
                  </a:lnTo>
                  <a:lnTo>
                    <a:pt x="197" y="18"/>
                  </a:lnTo>
                  <a:close/>
                </a:path>
              </a:pathLst>
            </a:custGeom>
            <a:solidFill>
              <a:srgbClr val="A9C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4" name="Rectangle 275"/>
            <p:cNvSpPr>
              <a:spLocks noChangeArrowheads="1"/>
            </p:cNvSpPr>
            <p:nvPr/>
          </p:nvSpPr>
          <p:spPr bwMode="auto">
            <a:xfrm>
              <a:off x="239" y="2516"/>
              <a:ext cx="46" cy="34"/>
            </a:xfrm>
            <a:prstGeom prst="rect">
              <a:avLst/>
            </a:prstGeom>
            <a:solidFill>
              <a:srgbClr val="A9C5F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5" name="Freeform 276"/>
            <p:cNvSpPr>
              <a:spLocks noEditPoints="1"/>
            </p:cNvSpPr>
            <p:nvPr/>
          </p:nvSpPr>
          <p:spPr bwMode="auto">
            <a:xfrm>
              <a:off x="237" y="2514"/>
              <a:ext cx="50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0" y="0"/>
                </a:cxn>
                <a:cxn ang="0">
                  <a:pos x="206" y="0"/>
                </a:cxn>
                <a:cxn ang="0">
                  <a:pos x="215" y="10"/>
                </a:cxn>
                <a:cxn ang="0">
                  <a:pos x="215" y="10"/>
                </a:cxn>
                <a:cxn ang="0">
                  <a:pos x="215" y="154"/>
                </a:cxn>
                <a:cxn ang="0">
                  <a:pos x="206" y="163"/>
                </a:cxn>
                <a:cxn ang="0">
                  <a:pos x="205" y="163"/>
                </a:cxn>
                <a:cxn ang="0">
                  <a:pos x="9" y="163"/>
                </a:cxn>
                <a:cxn ang="0">
                  <a:pos x="0" y="154"/>
                </a:cxn>
                <a:cxn ang="0">
                  <a:pos x="0" y="153"/>
                </a:cxn>
                <a:cxn ang="0">
                  <a:pos x="0" y="10"/>
                </a:cxn>
                <a:cxn ang="0">
                  <a:pos x="9" y="0"/>
                </a:cxn>
                <a:cxn ang="0">
                  <a:pos x="197" y="19"/>
                </a:cxn>
                <a:cxn ang="0">
                  <a:pos x="18" y="19"/>
                </a:cxn>
                <a:cxn ang="0">
                  <a:pos x="18" y="145"/>
                </a:cxn>
                <a:cxn ang="0">
                  <a:pos x="197" y="145"/>
                </a:cxn>
                <a:cxn ang="0">
                  <a:pos x="197" y="19"/>
                </a:cxn>
              </a:cxnLst>
              <a:rect l="0" t="0" r="r" b="b"/>
              <a:pathLst>
                <a:path w="215" h="163">
                  <a:moveTo>
                    <a:pt x="9" y="0"/>
                  </a:moveTo>
                  <a:lnTo>
                    <a:pt x="10" y="0"/>
                  </a:lnTo>
                  <a:lnTo>
                    <a:pt x="206" y="0"/>
                  </a:lnTo>
                  <a:cubicBezTo>
                    <a:pt x="211" y="0"/>
                    <a:pt x="215" y="5"/>
                    <a:pt x="215" y="10"/>
                  </a:cubicBezTo>
                  <a:lnTo>
                    <a:pt x="215" y="10"/>
                  </a:lnTo>
                  <a:lnTo>
                    <a:pt x="215" y="154"/>
                  </a:lnTo>
                  <a:cubicBezTo>
                    <a:pt x="215" y="159"/>
                    <a:pt x="211" y="163"/>
                    <a:pt x="206" y="163"/>
                  </a:cubicBezTo>
                  <a:lnTo>
                    <a:pt x="205" y="163"/>
                  </a:ln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10"/>
                  </a:lnTo>
                  <a:cubicBezTo>
                    <a:pt x="0" y="5"/>
                    <a:pt x="4" y="0"/>
                    <a:pt x="9" y="0"/>
                  </a:cubicBezTo>
                  <a:close/>
                  <a:moveTo>
                    <a:pt x="197" y="19"/>
                  </a:moveTo>
                  <a:lnTo>
                    <a:pt x="18" y="19"/>
                  </a:lnTo>
                  <a:lnTo>
                    <a:pt x="18" y="145"/>
                  </a:lnTo>
                  <a:lnTo>
                    <a:pt x="197" y="145"/>
                  </a:lnTo>
                  <a:lnTo>
                    <a:pt x="197" y="19"/>
                  </a:lnTo>
                  <a:close/>
                </a:path>
              </a:pathLst>
            </a:custGeom>
            <a:solidFill>
              <a:srgbClr val="A9C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6" name="Rectangle 277"/>
            <p:cNvSpPr>
              <a:spLocks noChangeArrowheads="1"/>
            </p:cNvSpPr>
            <p:nvPr/>
          </p:nvSpPr>
          <p:spPr bwMode="auto">
            <a:xfrm>
              <a:off x="239" y="2563"/>
              <a:ext cx="46" cy="34"/>
            </a:xfrm>
            <a:prstGeom prst="rect">
              <a:avLst/>
            </a:prstGeom>
            <a:solidFill>
              <a:srgbClr val="A9C5F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7" name="Freeform 278"/>
            <p:cNvSpPr>
              <a:spLocks noEditPoints="1"/>
            </p:cNvSpPr>
            <p:nvPr/>
          </p:nvSpPr>
          <p:spPr bwMode="auto">
            <a:xfrm>
              <a:off x="237" y="2561"/>
              <a:ext cx="50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0" y="0"/>
                </a:cxn>
                <a:cxn ang="0">
                  <a:pos x="206" y="0"/>
                </a:cxn>
                <a:cxn ang="0">
                  <a:pos x="215" y="9"/>
                </a:cxn>
                <a:cxn ang="0">
                  <a:pos x="215" y="10"/>
                </a:cxn>
                <a:cxn ang="0">
                  <a:pos x="215" y="154"/>
                </a:cxn>
                <a:cxn ang="0">
                  <a:pos x="206" y="163"/>
                </a:cxn>
                <a:cxn ang="0">
                  <a:pos x="205" y="163"/>
                </a:cxn>
                <a:cxn ang="0">
                  <a:pos x="9" y="163"/>
                </a:cxn>
                <a:cxn ang="0">
                  <a:pos x="0" y="154"/>
                </a:cxn>
                <a:cxn ang="0">
                  <a:pos x="0" y="153"/>
                </a:cxn>
                <a:cxn ang="0">
                  <a:pos x="0" y="9"/>
                </a:cxn>
                <a:cxn ang="0">
                  <a:pos x="9" y="0"/>
                </a:cxn>
                <a:cxn ang="0">
                  <a:pos x="197" y="19"/>
                </a:cxn>
                <a:cxn ang="0">
                  <a:pos x="18" y="19"/>
                </a:cxn>
                <a:cxn ang="0">
                  <a:pos x="18" y="145"/>
                </a:cxn>
                <a:cxn ang="0">
                  <a:pos x="197" y="145"/>
                </a:cxn>
                <a:cxn ang="0">
                  <a:pos x="197" y="19"/>
                </a:cxn>
              </a:cxnLst>
              <a:rect l="0" t="0" r="r" b="b"/>
              <a:pathLst>
                <a:path w="215" h="163">
                  <a:moveTo>
                    <a:pt x="9" y="0"/>
                  </a:moveTo>
                  <a:lnTo>
                    <a:pt x="10" y="0"/>
                  </a:lnTo>
                  <a:lnTo>
                    <a:pt x="206" y="0"/>
                  </a:lnTo>
                  <a:cubicBezTo>
                    <a:pt x="211" y="0"/>
                    <a:pt x="215" y="4"/>
                    <a:pt x="215" y="9"/>
                  </a:cubicBezTo>
                  <a:lnTo>
                    <a:pt x="215" y="10"/>
                  </a:lnTo>
                  <a:lnTo>
                    <a:pt x="215" y="154"/>
                  </a:lnTo>
                  <a:cubicBezTo>
                    <a:pt x="215" y="159"/>
                    <a:pt x="211" y="163"/>
                    <a:pt x="206" y="163"/>
                  </a:cubicBezTo>
                  <a:lnTo>
                    <a:pt x="205" y="163"/>
                  </a:ln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  <a:moveTo>
                    <a:pt x="197" y="19"/>
                  </a:moveTo>
                  <a:lnTo>
                    <a:pt x="18" y="19"/>
                  </a:lnTo>
                  <a:lnTo>
                    <a:pt x="18" y="145"/>
                  </a:lnTo>
                  <a:lnTo>
                    <a:pt x="197" y="145"/>
                  </a:lnTo>
                  <a:lnTo>
                    <a:pt x="197" y="19"/>
                  </a:lnTo>
                  <a:close/>
                </a:path>
              </a:pathLst>
            </a:custGeom>
            <a:solidFill>
              <a:srgbClr val="A9C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8" name="Rectangle 279"/>
            <p:cNvSpPr>
              <a:spLocks noChangeArrowheads="1"/>
            </p:cNvSpPr>
            <p:nvPr/>
          </p:nvSpPr>
          <p:spPr bwMode="auto">
            <a:xfrm>
              <a:off x="298" y="2469"/>
              <a:ext cx="45" cy="34"/>
            </a:xfrm>
            <a:prstGeom prst="rect">
              <a:avLst/>
            </a:prstGeom>
            <a:solidFill>
              <a:srgbClr val="A9C5F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9" name="Freeform 280"/>
            <p:cNvSpPr>
              <a:spLocks noEditPoints="1"/>
            </p:cNvSpPr>
            <p:nvPr/>
          </p:nvSpPr>
          <p:spPr bwMode="auto">
            <a:xfrm>
              <a:off x="296" y="2467"/>
              <a:ext cx="49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205" y="0"/>
                </a:cxn>
                <a:cxn ang="0">
                  <a:pos x="214" y="9"/>
                </a:cxn>
                <a:cxn ang="0">
                  <a:pos x="214" y="9"/>
                </a:cxn>
                <a:cxn ang="0">
                  <a:pos x="214" y="153"/>
                </a:cxn>
                <a:cxn ang="0">
                  <a:pos x="205" y="162"/>
                </a:cxn>
                <a:cxn ang="0">
                  <a:pos x="205" y="162"/>
                </a:cxn>
                <a:cxn ang="0">
                  <a:pos x="9" y="162"/>
                </a:cxn>
                <a:cxn ang="0">
                  <a:pos x="0" y="153"/>
                </a:cxn>
                <a:cxn ang="0">
                  <a:pos x="0" y="153"/>
                </a:cxn>
                <a:cxn ang="0">
                  <a:pos x="0" y="9"/>
                </a:cxn>
                <a:cxn ang="0">
                  <a:pos x="9" y="0"/>
                </a:cxn>
                <a:cxn ang="0">
                  <a:pos x="196" y="18"/>
                </a:cxn>
                <a:cxn ang="0">
                  <a:pos x="18" y="18"/>
                </a:cxn>
                <a:cxn ang="0">
                  <a:pos x="18" y="144"/>
                </a:cxn>
                <a:cxn ang="0">
                  <a:pos x="196" y="144"/>
                </a:cxn>
                <a:cxn ang="0">
                  <a:pos x="196" y="18"/>
                </a:cxn>
              </a:cxnLst>
              <a:rect l="0" t="0" r="r" b="b"/>
              <a:pathLst>
                <a:path w="214" h="162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4"/>
                    <a:pt x="214" y="9"/>
                  </a:cubicBezTo>
                  <a:lnTo>
                    <a:pt x="214" y="9"/>
                  </a:lnTo>
                  <a:lnTo>
                    <a:pt x="214" y="153"/>
                  </a:lnTo>
                  <a:cubicBezTo>
                    <a:pt x="214" y="158"/>
                    <a:pt x="210" y="162"/>
                    <a:pt x="205" y="162"/>
                  </a:cubicBezTo>
                  <a:lnTo>
                    <a:pt x="205" y="162"/>
                  </a:lnTo>
                  <a:lnTo>
                    <a:pt x="9" y="162"/>
                  </a:lnTo>
                  <a:cubicBezTo>
                    <a:pt x="4" y="162"/>
                    <a:pt x="0" y="158"/>
                    <a:pt x="0" y="153"/>
                  </a:cubicBezTo>
                  <a:lnTo>
                    <a:pt x="0" y="153"/>
                  </a:ln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  <a:moveTo>
                    <a:pt x="196" y="18"/>
                  </a:moveTo>
                  <a:lnTo>
                    <a:pt x="18" y="18"/>
                  </a:lnTo>
                  <a:lnTo>
                    <a:pt x="18" y="144"/>
                  </a:lnTo>
                  <a:lnTo>
                    <a:pt x="196" y="144"/>
                  </a:lnTo>
                  <a:lnTo>
                    <a:pt x="196" y="18"/>
                  </a:lnTo>
                  <a:close/>
                </a:path>
              </a:pathLst>
            </a:custGeom>
            <a:solidFill>
              <a:srgbClr val="A9C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0" name="Rectangle 281"/>
            <p:cNvSpPr>
              <a:spLocks noChangeArrowheads="1"/>
            </p:cNvSpPr>
            <p:nvPr/>
          </p:nvSpPr>
          <p:spPr bwMode="auto">
            <a:xfrm>
              <a:off x="298" y="2516"/>
              <a:ext cx="45" cy="34"/>
            </a:xfrm>
            <a:prstGeom prst="rect">
              <a:avLst/>
            </a:prstGeom>
            <a:solidFill>
              <a:srgbClr val="A9C5F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1" name="Freeform 282"/>
            <p:cNvSpPr>
              <a:spLocks noEditPoints="1"/>
            </p:cNvSpPr>
            <p:nvPr/>
          </p:nvSpPr>
          <p:spPr bwMode="auto">
            <a:xfrm>
              <a:off x="296" y="2514"/>
              <a:ext cx="49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205" y="0"/>
                </a:cxn>
                <a:cxn ang="0">
                  <a:pos x="214" y="10"/>
                </a:cxn>
                <a:cxn ang="0">
                  <a:pos x="214" y="10"/>
                </a:cxn>
                <a:cxn ang="0">
                  <a:pos x="214" y="154"/>
                </a:cxn>
                <a:cxn ang="0">
                  <a:pos x="205" y="163"/>
                </a:cxn>
                <a:cxn ang="0">
                  <a:pos x="205" y="163"/>
                </a:cxn>
                <a:cxn ang="0">
                  <a:pos x="9" y="163"/>
                </a:cxn>
                <a:cxn ang="0">
                  <a:pos x="0" y="154"/>
                </a:cxn>
                <a:cxn ang="0">
                  <a:pos x="0" y="153"/>
                </a:cxn>
                <a:cxn ang="0">
                  <a:pos x="0" y="10"/>
                </a:cxn>
                <a:cxn ang="0">
                  <a:pos x="9" y="0"/>
                </a:cxn>
                <a:cxn ang="0">
                  <a:pos x="196" y="19"/>
                </a:cxn>
                <a:cxn ang="0">
                  <a:pos x="18" y="19"/>
                </a:cxn>
                <a:cxn ang="0">
                  <a:pos x="18" y="145"/>
                </a:cxn>
                <a:cxn ang="0">
                  <a:pos x="196" y="145"/>
                </a:cxn>
                <a:cxn ang="0">
                  <a:pos x="196" y="19"/>
                </a:cxn>
              </a:cxnLst>
              <a:rect l="0" t="0" r="r" b="b"/>
              <a:pathLst>
                <a:path w="214" h="163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5"/>
                    <a:pt x="214" y="10"/>
                  </a:cubicBezTo>
                  <a:lnTo>
                    <a:pt x="214" y="10"/>
                  </a:lnTo>
                  <a:lnTo>
                    <a:pt x="214" y="154"/>
                  </a:lnTo>
                  <a:cubicBezTo>
                    <a:pt x="214" y="159"/>
                    <a:pt x="210" y="163"/>
                    <a:pt x="205" y="163"/>
                  </a:cubicBezTo>
                  <a:lnTo>
                    <a:pt x="205" y="163"/>
                  </a:ln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10"/>
                  </a:lnTo>
                  <a:cubicBezTo>
                    <a:pt x="0" y="5"/>
                    <a:pt x="4" y="0"/>
                    <a:pt x="9" y="0"/>
                  </a:cubicBezTo>
                  <a:close/>
                  <a:moveTo>
                    <a:pt x="196" y="19"/>
                  </a:moveTo>
                  <a:lnTo>
                    <a:pt x="18" y="19"/>
                  </a:lnTo>
                  <a:lnTo>
                    <a:pt x="18" y="145"/>
                  </a:lnTo>
                  <a:lnTo>
                    <a:pt x="196" y="145"/>
                  </a:lnTo>
                  <a:lnTo>
                    <a:pt x="196" y="19"/>
                  </a:lnTo>
                  <a:close/>
                </a:path>
              </a:pathLst>
            </a:custGeom>
            <a:solidFill>
              <a:srgbClr val="A9C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2" name="Rectangle 283"/>
            <p:cNvSpPr>
              <a:spLocks noChangeArrowheads="1"/>
            </p:cNvSpPr>
            <p:nvPr/>
          </p:nvSpPr>
          <p:spPr bwMode="auto">
            <a:xfrm>
              <a:off x="298" y="2563"/>
              <a:ext cx="45" cy="34"/>
            </a:xfrm>
            <a:prstGeom prst="rect">
              <a:avLst/>
            </a:prstGeom>
            <a:solidFill>
              <a:srgbClr val="A9C5F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3" name="Freeform 284"/>
            <p:cNvSpPr>
              <a:spLocks noEditPoints="1"/>
            </p:cNvSpPr>
            <p:nvPr/>
          </p:nvSpPr>
          <p:spPr bwMode="auto">
            <a:xfrm>
              <a:off x="296" y="2561"/>
              <a:ext cx="49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205" y="0"/>
                </a:cxn>
                <a:cxn ang="0">
                  <a:pos x="214" y="9"/>
                </a:cxn>
                <a:cxn ang="0">
                  <a:pos x="214" y="10"/>
                </a:cxn>
                <a:cxn ang="0">
                  <a:pos x="214" y="154"/>
                </a:cxn>
                <a:cxn ang="0">
                  <a:pos x="205" y="163"/>
                </a:cxn>
                <a:cxn ang="0">
                  <a:pos x="205" y="163"/>
                </a:cxn>
                <a:cxn ang="0">
                  <a:pos x="9" y="163"/>
                </a:cxn>
                <a:cxn ang="0">
                  <a:pos x="0" y="154"/>
                </a:cxn>
                <a:cxn ang="0">
                  <a:pos x="0" y="153"/>
                </a:cxn>
                <a:cxn ang="0">
                  <a:pos x="0" y="9"/>
                </a:cxn>
                <a:cxn ang="0">
                  <a:pos x="9" y="0"/>
                </a:cxn>
                <a:cxn ang="0">
                  <a:pos x="196" y="19"/>
                </a:cxn>
                <a:cxn ang="0">
                  <a:pos x="18" y="19"/>
                </a:cxn>
                <a:cxn ang="0">
                  <a:pos x="18" y="145"/>
                </a:cxn>
                <a:cxn ang="0">
                  <a:pos x="196" y="145"/>
                </a:cxn>
                <a:cxn ang="0">
                  <a:pos x="196" y="19"/>
                </a:cxn>
              </a:cxnLst>
              <a:rect l="0" t="0" r="r" b="b"/>
              <a:pathLst>
                <a:path w="214" h="163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4"/>
                    <a:pt x="214" y="9"/>
                  </a:cubicBezTo>
                  <a:lnTo>
                    <a:pt x="214" y="10"/>
                  </a:lnTo>
                  <a:lnTo>
                    <a:pt x="214" y="154"/>
                  </a:lnTo>
                  <a:cubicBezTo>
                    <a:pt x="214" y="159"/>
                    <a:pt x="210" y="163"/>
                    <a:pt x="205" y="163"/>
                  </a:cubicBezTo>
                  <a:lnTo>
                    <a:pt x="205" y="163"/>
                  </a:ln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  <a:moveTo>
                    <a:pt x="196" y="19"/>
                  </a:moveTo>
                  <a:lnTo>
                    <a:pt x="18" y="19"/>
                  </a:lnTo>
                  <a:lnTo>
                    <a:pt x="18" y="145"/>
                  </a:lnTo>
                  <a:lnTo>
                    <a:pt x="196" y="145"/>
                  </a:lnTo>
                  <a:lnTo>
                    <a:pt x="196" y="19"/>
                  </a:lnTo>
                  <a:close/>
                </a:path>
              </a:pathLst>
            </a:custGeom>
            <a:solidFill>
              <a:srgbClr val="A9C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4" name="Freeform 285"/>
            <p:cNvSpPr>
              <a:spLocks/>
            </p:cNvSpPr>
            <p:nvPr/>
          </p:nvSpPr>
          <p:spPr bwMode="auto">
            <a:xfrm>
              <a:off x="237" y="2608"/>
              <a:ext cx="108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0" y="0"/>
                </a:cxn>
                <a:cxn ang="0">
                  <a:pos x="460" y="0"/>
                </a:cxn>
                <a:cxn ang="0">
                  <a:pos x="469" y="9"/>
                </a:cxn>
                <a:cxn ang="0">
                  <a:pos x="469" y="10"/>
                </a:cxn>
                <a:cxn ang="0">
                  <a:pos x="469" y="154"/>
                </a:cxn>
                <a:cxn ang="0">
                  <a:pos x="460" y="163"/>
                </a:cxn>
                <a:cxn ang="0">
                  <a:pos x="460" y="163"/>
                </a:cxn>
                <a:cxn ang="0">
                  <a:pos x="9" y="163"/>
                </a:cxn>
                <a:cxn ang="0">
                  <a:pos x="0" y="154"/>
                </a:cxn>
                <a:cxn ang="0">
                  <a:pos x="0" y="153"/>
                </a:cxn>
                <a:cxn ang="0">
                  <a:pos x="0" y="9"/>
                </a:cxn>
                <a:cxn ang="0">
                  <a:pos x="9" y="0"/>
                </a:cxn>
              </a:cxnLst>
              <a:rect l="0" t="0" r="r" b="b"/>
              <a:pathLst>
                <a:path w="469" h="163">
                  <a:moveTo>
                    <a:pt x="9" y="0"/>
                  </a:moveTo>
                  <a:lnTo>
                    <a:pt x="10" y="0"/>
                  </a:lnTo>
                  <a:lnTo>
                    <a:pt x="460" y="0"/>
                  </a:lnTo>
                  <a:cubicBezTo>
                    <a:pt x="465" y="0"/>
                    <a:pt x="469" y="4"/>
                    <a:pt x="469" y="9"/>
                  </a:cubicBezTo>
                  <a:lnTo>
                    <a:pt x="469" y="10"/>
                  </a:lnTo>
                  <a:lnTo>
                    <a:pt x="469" y="154"/>
                  </a:lnTo>
                  <a:cubicBezTo>
                    <a:pt x="469" y="159"/>
                    <a:pt x="465" y="163"/>
                    <a:pt x="460" y="163"/>
                  </a:cubicBezTo>
                  <a:lnTo>
                    <a:pt x="460" y="163"/>
                  </a:ln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</a:path>
              </a:pathLst>
            </a:custGeom>
            <a:solidFill>
              <a:srgbClr val="EF753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5" name="Rectangle 286"/>
            <p:cNvSpPr>
              <a:spLocks noChangeArrowheads="1"/>
            </p:cNvSpPr>
            <p:nvPr/>
          </p:nvSpPr>
          <p:spPr bwMode="auto">
            <a:xfrm>
              <a:off x="616" y="2555"/>
              <a:ext cx="279" cy="88"/>
            </a:xfrm>
            <a:prstGeom prst="rect">
              <a:avLst/>
            </a:prstGeom>
            <a:solidFill>
              <a:srgbClr val="F4AB4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6" name="Rectangle 287"/>
            <p:cNvSpPr>
              <a:spLocks noChangeArrowheads="1"/>
            </p:cNvSpPr>
            <p:nvPr/>
          </p:nvSpPr>
          <p:spPr bwMode="auto">
            <a:xfrm>
              <a:off x="837" y="2643"/>
              <a:ext cx="36" cy="29"/>
            </a:xfrm>
            <a:prstGeom prst="rect">
              <a:avLst/>
            </a:prstGeom>
            <a:solidFill>
              <a:srgbClr val="000A9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7" name="Rectangle 288"/>
            <p:cNvSpPr>
              <a:spLocks noChangeArrowheads="1"/>
            </p:cNvSpPr>
            <p:nvPr/>
          </p:nvSpPr>
          <p:spPr bwMode="auto">
            <a:xfrm>
              <a:off x="638" y="2643"/>
              <a:ext cx="36" cy="29"/>
            </a:xfrm>
            <a:prstGeom prst="rect">
              <a:avLst/>
            </a:prstGeom>
            <a:solidFill>
              <a:srgbClr val="2184A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8" name="Rectangle 289"/>
            <p:cNvSpPr>
              <a:spLocks noChangeArrowheads="1"/>
            </p:cNvSpPr>
            <p:nvPr/>
          </p:nvSpPr>
          <p:spPr bwMode="auto">
            <a:xfrm>
              <a:off x="702" y="2531"/>
              <a:ext cx="107" cy="24"/>
            </a:xfrm>
            <a:prstGeom prst="rect">
              <a:avLst/>
            </a:prstGeom>
            <a:solidFill>
              <a:srgbClr val="E7F1F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9" name="Rectangle 290"/>
            <p:cNvSpPr>
              <a:spLocks noChangeArrowheads="1"/>
            </p:cNvSpPr>
            <p:nvPr/>
          </p:nvSpPr>
          <p:spPr bwMode="auto">
            <a:xfrm>
              <a:off x="727" y="2492"/>
              <a:ext cx="58" cy="39"/>
            </a:xfrm>
            <a:prstGeom prst="rect">
              <a:avLst/>
            </a:prstGeom>
            <a:solidFill>
              <a:srgbClr val="2184A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0" name="Freeform 291"/>
            <p:cNvSpPr>
              <a:spLocks/>
            </p:cNvSpPr>
            <p:nvPr/>
          </p:nvSpPr>
          <p:spPr bwMode="auto">
            <a:xfrm>
              <a:off x="707" y="2164"/>
              <a:ext cx="97" cy="271"/>
            </a:xfrm>
            <a:custGeom>
              <a:avLst/>
              <a:gdLst/>
              <a:ahLst/>
              <a:cxnLst>
                <a:cxn ang="0">
                  <a:pos x="419" y="0"/>
                </a:cxn>
                <a:cxn ang="0">
                  <a:pos x="419" y="952"/>
                </a:cxn>
                <a:cxn ang="0">
                  <a:pos x="357" y="1100"/>
                </a:cxn>
                <a:cxn ang="0">
                  <a:pos x="357" y="1100"/>
                </a:cxn>
                <a:cxn ang="0">
                  <a:pos x="209" y="1162"/>
                </a:cxn>
                <a:cxn ang="0">
                  <a:pos x="209" y="1162"/>
                </a:cxn>
                <a:cxn ang="0">
                  <a:pos x="61" y="1100"/>
                </a:cxn>
                <a:cxn ang="0">
                  <a:pos x="61" y="1100"/>
                </a:cxn>
                <a:cxn ang="0">
                  <a:pos x="0" y="952"/>
                </a:cxn>
                <a:cxn ang="0">
                  <a:pos x="0" y="0"/>
                </a:cxn>
                <a:cxn ang="0">
                  <a:pos x="86" y="0"/>
                </a:cxn>
                <a:cxn ang="0">
                  <a:pos x="86" y="952"/>
                </a:cxn>
                <a:cxn ang="0">
                  <a:pos x="122" y="1039"/>
                </a:cxn>
                <a:cxn ang="0">
                  <a:pos x="122" y="1039"/>
                </a:cxn>
                <a:cxn ang="0">
                  <a:pos x="209" y="1075"/>
                </a:cxn>
                <a:cxn ang="0">
                  <a:pos x="209" y="1075"/>
                </a:cxn>
                <a:cxn ang="0">
                  <a:pos x="296" y="1039"/>
                </a:cxn>
                <a:cxn ang="0">
                  <a:pos x="296" y="1039"/>
                </a:cxn>
                <a:cxn ang="0">
                  <a:pos x="333" y="952"/>
                </a:cxn>
                <a:cxn ang="0">
                  <a:pos x="333" y="0"/>
                </a:cxn>
                <a:cxn ang="0">
                  <a:pos x="419" y="0"/>
                </a:cxn>
              </a:cxnLst>
              <a:rect l="0" t="0" r="r" b="b"/>
              <a:pathLst>
                <a:path w="419" h="1162">
                  <a:moveTo>
                    <a:pt x="419" y="0"/>
                  </a:moveTo>
                  <a:lnTo>
                    <a:pt x="419" y="952"/>
                  </a:lnTo>
                  <a:cubicBezTo>
                    <a:pt x="419" y="1009"/>
                    <a:pt x="395" y="1062"/>
                    <a:pt x="357" y="1100"/>
                  </a:cubicBezTo>
                  <a:lnTo>
                    <a:pt x="357" y="1100"/>
                  </a:lnTo>
                  <a:cubicBezTo>
                    <a:pt x="319" y="1138"/>
                    <a:pt x="267" y="1162"/>
                    <a:pt x="209" y="1162"/>
                  </a:cubicBezTo>
                  <a:lnTo>
                    <a:pt x="209" y="1162"/>
                  </a:lnTo>
                  <a:cubicBezTo>
                    <a:pt x="152" y="1162"/>
                    <a:pt x="99" y="1138"/>
                    <a:pt x="61" y="1100"/>
                  </a:cubicBezTo>
                  <a:lnTo>
                    <a:pt x="61" y="1100"/>
                  </a:lnTo>
                  <a:cubicBezTo>
                    <a:pt x="23" y="1062"/>
                    <a:pt x="0" y="1009"/>
                    <a:pt x="0" y="952"/>
                  </a:cubicBezTo>
                  <a:lnTo>
                    <a:pt x="0" y="0"/>
                  </a:lnTo>
                  <a:lnTo>
                    <a:pt x="86" y="0"/>
                  </a:lnTo>
                  <a:lnTo>
                    <a:pt x="86" y="952"/>
                  </a:lnTo>
                  <a:cubicBezTo>
                    <a:pt x="86" y="986"/>
                    <a:pt x="100" y="1017"/>
                    <a:pt x="122" y="1039"/>
                  </a:cubicBezTo>
                  <a:lnTo>
                    <a:pt x="122" y="1039"/>
                  </a:lnTo>
                  <a:cubicBezTo>
                    <a:pt x="145" y="1061"/>
                    <a:pt x="175" y="1075"/>
                    <a:pt x="209" y="1075"/>
                  </a:cubicBezTo>
                  <a:lnTo>
                    <a:pt x="209" y="1075"/>
                  </a:lnTo>
                  <a:cubicBezTo>
                    <a:pt x="243" y="1075"/>
                    <a:pt x="274" y="1061"/>
                    <a:pt x="296" y="1039"/>
                  </a:cubicBezTo>
                  <a:lnTo>
                    <a:pt x="296" y="1039"/>
                  </a:lnTo>
                  <a:cubicBezTo>
                    <a:pt x="319" y="1017"/>
                    <a:pt x="333" y="986"/>
                    <a:pt x="333" y="952"/>
                  </a:cubicBezTo>
                  <a:lnTo>
                    <a:pt x="333" y="0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E7F1F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1" name="Rectangle 292"/>
            <p:cNvSpPr>
              <a:spLocks noChangeArrowheads="1"/>
            </p:cNvSpPr>
            <p:nvPr/>
          </p:nvSpPr>
          <p:spPr bwMode="auto">
            <a:xfrm>
              <a:off x="746" y="2424"/>
              <a:ext cx="20" cy="68"/>
            </a:xfrm>
            <a:prstGeom prst="rect">
              <a:avLst/>
            </a:prstGeom>
            <a:solidFill>
              <a:srgbClr val="E7F1F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2" name="Rectangle 293"/>
            <p:cNvSpPr>
              <a:spLocks noChangeArrowheads="1"/>
            </p:cNvSpPr>
            <p:nvPr/>
          </p:nvSpPr>
          <p:spPr bwMode="auto">
            <a:xfrm>
              <a:off x="756" y="2555"/>
              <a:ext cx="139" cy="88"/>
            </a:xfrm>
            <a:prstGeom prst="rect">
              <a:avLst/>
            </a:prstGeom>
            <a:solidFill>
              <a:srgbClr val="EF753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3" name="Rectangle 294"/>
            <p:cNvSpPr>
              <a:spLocks noChangeArrowheads="1"/>
            </p:cNvSpPr>
            <p:nvPr/>
          </p:nvSpPr>
          <p:spPr bwMode="auto">
            <a:xfrm>
              <a:off x="837" y="2643"/>
              <a:ext cx="36" cy="29"/>
            </a:xfrm>
            <a:prstGeom prst="rect">
              <a:avLst/>
            </a:prstGeom>
            <a:solidFill>
              <a:srgbClr val="04688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4" name="Rectangle 295"/>
            <p:cNvSpPr>
              <a:spLocks noChangeArrowheads="1"/>
            </p:cNvSpPr>
            <p:nvPr/>
          </p:nvSpPr>
          <p:spPr bwMode="auto">
            <a:xfrm>
              <a:off x="756" y="2531"/>
              <a:ext cx="53" cy="24"/>
            </a:xfrm>
            <a:prstGeom prst="rect">
              <a:avLst/>
            </a:prstGeom>
            <a:solidFill>
              <a:srgbClr val="D9E8E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5" name="Rectangle 296"/>
            <p:cNvSpPr>
              <a:spLocks noChangeArrowheads="1"/>
            </p:cNvSpPr>
            <p:nvPr/>
          </p:nvSpPr>
          <p:spPr bwMode="auto">
            <a:xfrm>
              <a:off x="756" y="2492"/>
              <a:ext cx="29" cy="39"/>
            </a:xfrm>
            <a:prstGeom prst="rect">
              <a:avLst/>
            </a:prstGeom>
            <a:solidFill>
              <a:srgbClr val="04688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6" name="Freeform 297"/>
            <p:cNvSpPr>
              <a:spLocks/>
            </p:cNvSpPr>
            <p:nvPr/>
          </p:nvSpPr>
          <p:spPr bwMode="auto">
            <a:xfrm>
              <a:off x="756" y="2164"/>
              <a:ext cx="48" cy="271"/>
            </a:xfrm>
            <a:custGeom>
              <a:avLst/>
              <a:gdLst/>
              <a:ahLst/>
              <a:cxnLst>
                <a:cxn ang="0">
                  <a:pos x="210" y="0"/>
                </a:cxn>
                <a:cxn ang="0">
                  <a:pos x="210" y="952"/>
                </a:cxn>
                <a:cxn ang="0">
                  <a:pos x="148" y="1100"/>
                </a:cxn>
                <a:cxn ang="0">
                  <a:pos x="148" y="1100"/>
                </a:cxn>
                <a:cxn ang="0">
                  <a:pos x="0" y="1162"/>
                </a:cxn>
                <a:cxn ang="0">
                  <a:pos x="0" y="1161"/>
                </a:cxn>
                <a:cxn ang="0">
                  <a:pos x="0" y="1075"/>
                </a:cxn>
                <a:cxn ang="0">
                  <a:pos x="0" y="1075"/>
                </a:cxn>
                <a:cxn ang="0">
                  <a:pos x="87" y="1039"/>
                </a:cxn>
                <a:cxn ang="0">
                  <a:pos x="88" y="1039"/>
                </a:cxn>
                <a:cxn ang="0">
                  <a:pos x="124" y="952"/>
                </a:cxn>
                <a:cxn ang="0">
                  <a:pos x="124" y="0"/>
                </a:cxn>
                <a:cxn ang="0">
                  <a:pos x="210" y="0"/>
                </a:cxn>
              </a:cxnLst>
              <a:rect l="0" t="0" r="r" b="b"/>
              <a:pathLst>
                <a:path w="210" h="1162">
                  <a:moveTo>
                    <a:pt x="210" y="0"/>
                  </a:moveTo>
                  <a:lnTo>
                    <a:pt x="210" y="952"/>
                  </a:lnTo>
                  <a:cubicBezTo>
                    <a:pt x="210" y="1009"/>
                    <a:pt x="186" y="1062"/>
                    <a:pt x="148" y="1100"/>
                  </a:cubicBezTo>
                  <a:lnTo>
                    <a:pt x="148" y="1100"/>
                  </a:lnTo>
                  <a:cubicBezTo>
                    <a:pt x="110" y="1138"/>
                    <a:pt x="58" y="1162"/>
                    <a:pt x="0" y="1162"/>
                  </a:cubicBezTo>
                  <a:lnTo>
                    <a:pt x="0" y="1161"/>
                  </a:lnTo>
                  <a:lnTo>
                    <a:pt x="0" y="1075"/>
                  </a:lnTo>
                  <a:lnTo>
                    <a:pt x="0" y="1075"/>
                  </a:lnTo>
                  <a:cubicBezTo>
                    <a:pt x="34" y="1075"/>
                    <a:pt x="65" y="1061"/>
                    <a:pt x="87" y="1039"/>
                  </a:cubicBezTo>
                  <a:lnTo>
                    <a:pt x="88" y="1039"/>
                  </a:lnTo>
                  <a:cubicBezTo>
                    <a:pt x="110" y="1017"/>
                    <a:pt x="124" y="986"/>
                    <a:pt x="124" y="952"/>
                  </a:cubicBezTo>
                  <a:lnTo>
                    <a:pt x="124" y="0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D9E8E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7" name="Rectangle 298"/>
            <p:cNvSpPr>
              <a:spLocks noChangeArrowheads="1"/>
            </p:cNvSpPr>
            <p:nvPr/>
          </p:nvSpPr>
          <p:spPr bwMode="auto">
            <a:xfrm>
              <a:off x="756" y="2424"/>
              <a:ext cx="10" cy="68"/>
            </a:xfrm>
            <a:prstGeom prst="rect">
              <a:avLst/>
            </a:prstGeom>
            <a:solidFill>
              <a:srgbClr val="D9E8E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442" name="Рисунок 441" descr="004.em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4431" y="4986811"/>
            <a:ext cx="1163990" cy="695982"/>
          </a:xfrm>
          <a:prstGeom prst="rect">
            <a:avLst/>
          </a:prstGeom>
        </p:spPr>
      </p:pic>
      <p:cxnSp>
        <p:nvCxnSpPr>
          <p:cNvPr id="122" name="Прямая соединительная линия 121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23406" y="1274490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26659" y="396375"/>
            <a:ext cx="8095129" cy="6065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Типы домашнего задания: </a:t>
            </a:r>
            <a:endParaRPr lang="ru-RU" sz="28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	творческая работа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	лингвистическое исследование текста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	подготовка иллюстраций к литературным произведениям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	рисование обложек к литературным произведениям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	художественное чтение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	инсценировка художественного произведения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	создание самостоятельных литературных произведений различных жанров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	продолжение неоконченных произведений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	наблюдение за природой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	составление вопросника к зачету по теме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	составление конспекта, опорных таблиц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	письмо по памяти.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72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35348" y="915714"/>
            <a:ext cx="636990" cy="145459"/>
            <a:chOff x="0" y="0"/>
            <a:chExt cx="1273980" cy="290918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>
            <a:xfrm>
              <a:off x="983062" y="0"/>
              <a:ext cx="290918" cy="290918"/>
              <a:chOff x="0" y="0"/>
              <a:chExt cx="1708150" cy="170815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1A1B18"/>
              </a:solidFill>
            </p:spPr>
          </p:sp>
        </p:grpSp>
        <p:grpSp>
          <p:nvGrpSpPr>
            <p:cNvPr id="5" name="Group 5"/>
            <p:cNvGrpSpPr>
              <a:grpSpLocks noChangeAspect="1"/>
            </p:cNvGrpSpPr>
            <p:nvPr/>
          </p:nvGrpSpPr>
          <p:grpSpPr>
            <a:xfrm>
              <a:off x="489944" y="0"/>
              <a:ext cx="290918" cy="290918"/>
              <a:chOff x="0" y="0"/>
              <a:chExt cx="1708150" cy="170815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1A1B18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0" y="1587"/>
              <a:ext cx="287744" cy="287744"/>
              <a:chOff x="0" y="0"/>
              <a:chExt cx="6350000" cy="63500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88046"/>
              </a:solidFill>
            </p:spPr>
          </p:sp>
        </p:grpSp>
      </p:grpSp>
      <p:grpSp>
        <p:nvGrpSpPr>
          <p:cNvPr id="9" name="Group 9"/>
          <p:cNvGrpSpPr/>
          <p:nvPr/>
        </p:nvGrpSpPr>
        <p:grpSpPr>
          <a:xfrm>
            <a:off x="504024" y="1979285"/>
            <a:ext cx="5215331" cy="1981359"/>
            <a:chOff x="0" y="123825"/>
            <a:chExt cx="10430662" cy="3962718"/>
          </a:xfrm>
        </p:grpSpPr>
        <p:sp>
          <p:nvSpPr>
            <p:cNvPr id="10" name="AutoShape 10"/>
            <p:cNvSpPr/>
            <p:nvPr/>
          </p:nvSpPr>
          <p:spPr>
            <a:xfrm>
              <a:off x="0" y="4050850"/>
              <a:ext cx="10430662" cy="35693"/>
            </a:xfrm>
            <a:prstGeom prst="rect">
              <a:avLst/>
            </a:prstGeom>
            <a:solidFill>
              <a:srgbClr val="F88046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123825"/>
              <a:ext cx="10430662" cy="33085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36"/>
                </a:lnSpc>
              </a:pPr>
              <a:r>
                <a:rPr lang="en-US" sz="4336" dirty="0" err="1">
                  <a:solidFill>
                    <a:srgbClr val="1A1B18"/>
                  </a:solidFill>
                  <a:latin typeface="Clear Sans Regular Bold"/>
                </a:rPr>
                <a:t>Подкастинг</a:t>
              </a:r>
              <a:r>
                <a:rPr lang="en-US" sz="4336" dirty="0">
                  <a:solidFill>
                    <a:srgbClr val="1A1B18"/>
                  </a:solidFill>
                  <a:latin typeface="Clear Sans Regular Bold"/>
                </a:rPr>
                <a:t> </a:t>
              </a:r>
              <a:r>
                <a:rPr lang="en-US" sz="4336" dirty="0" err="1">
                  <a:solidFill>
                    <a:srgbClr val="1A1B18"/>
                  </a:solidFill>
                  <a:latin typeface="Clear Sans Regular Bold"/>
                </a:rPr>
                <a:t>как</a:t>
              </a:r>
              <a:r>
                <a:rPr lang="en-US" sz="4336" dirty="0">
                  <a:solidFill>
                    <a:srgbClr val="1A1B18"/>
                  </a:solidFill>
                  <a:latin typeface="Clear Sans Regular Bold"/>
                </a:rPr>
                <a:t> образовательная </a:t>
              </a:r>
              <a:r>
                <a:rPr lang="en-US" sz="4336" dirty="0" err="1">
                  <a:solidFill>
                    <a:srgbClr val="1A1B18"/>
                  </a:solidFill>
                  <a:latin typeface="Clear Sans Regular Bold"/>
                </a:rPr>
                <a:t>технология</a:t>
              </a:r>
              <a:r>
                <a:rPr lang="en-US" sz="4336" dirty="0">
                  <a:solidFill>
                    <a:srgbClr val="1A1B18"/>
                  </a:solidFill>
                  <a:latin typeface="Clear Sans Regular Bold"/>
                </a:rPr>
                <a:t> 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85800" y="685800"/>
            <a:ext cx="605287" cy="605287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88046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268416" y="685800"/>
            <a:ext cx="6237784" cy="415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077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0948562" y="5768889"/>
            <a:ext cx="636990" cy="145459"/>
            <a:chOff x="0" y="0"/>
            <a:chExt cx="1273980" cy="290918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>
            <a:xfrm>
              <a:off x="983062" y="0"/>
              <a:ext cx="290918" cy="290918"/>
              <a:chOff x="0" y="0"/>
              <a:chExt cx="1708150" cy="170815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1A1B18"/>
              </a:solidFill>
            </p:spPr>
          </p:sp>
        </p:grpSp>
        <p:grpSp>
          <p:nvGrpSpPr>
            <p:cNvPr id="5" name="Group 5"/>
            <p:cNvGrpSpPr>
              <a:grpSpLocks noChangeAspect="1"/>
            </p:cNvGrpSpPr>
            <p:nvPr/>
          </p:nvGrpSpPr>
          <p:grpSpPr>
            <a:xfrm>
              <a:off x="489944" y="0"/>
              <a:ext cx="290918" cy="290918"/>
              <a:chOff x="0" y="0"/>
              <a:chExt cx="1708150" cy="170815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1A1B18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0" y="1587"/>
              <a:ext cx="287744" cy="287744"/>
              <a:chOff x="0" y="0"/>
              <a:chExt cx="6350000" cy="63500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88046"/>
              </a:solidFill>
            </p:spPr>
          </p:sp>
        </p:grpSp>
      </p:grpSp>
      <p:sp>
        <p:nvSpPr>
          <p:cNvPr id="9" name="TextBox 9"/>
          <p:cNvSpPr txBox="1"/>
          <p:nvPr/>
        </p:nvSpPr>
        <p:spPr>
          <a:xfrm>
            <a:off x="685800" y="505839"/>
            <a:ext cx="6084701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24"/>
              </a:lnSpc>
            </a:pPr>
            <a:r>
              <a:rPr lang="en-US" sz="4204">
                <a:solidFill>
                  <a:srgbClr val="1A1B18"/>
                </a:solidFill>
                <a:latin typeface="Montserrat Bold"/>
              </a:rPr>
              <a:t>Словарь подкастера</a:t>
            </a:r>
          </a:p>
        </p:txBody>
      </p:sp>
      <p:sp>
        <p:nvSpPr>
          <p:cNvPr id="10" name="AutoShape 10"/>
          <p:cNvSpPr/>
          <p:nvPr/>
        </p:nvSpPr>
        <p:spPr>
          <a:xfrm rot="-10800000">
            <a:off x="10604132" y="685800"/>
            <a:ext cx="19050" cy="5486400"/>
          </a:xfrm>
          <a:prstGeom prst="rect">
            <a:avLst/>
          </a:prstGeom>
          <a:solidFill>
            <a:srgbClr val="F88046"/>
          </a:solidFill>
        </p:spPr>
      </p:sp>
      <p:grpSp>
        <p:nvGrpSpPr>
          <p:cNvPr id="11" name="Group 11"/>
          <p:cNvGrpSpPr/>
          <p:nvPr/>
        </p:nvGrpSpPr>
        <p:grpSpPr>
          <a:xfrm>
            <a:off x="685800" y="1378972"/>
            <a:ext cx="4189033" cy="1342426"/>
            <a:chOff x="0" y="-28575"/>
            <a:chExt cx="8378066" cy="2684852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4818" y="123108"/>
              <a:ext cx="230038" cy="259674"/>
            </a:xfrm>
            <a:prstGeom prst="rect">
              <a:avLst/>
            </a:prstGeom>
          </p:spPr>
        </p:pic>
        <p:sp>
          <p:nvSpPr>
            <p:cNvPr id="13" name="AutoShape 13"/>
            <p:cNvSpPr/>
            <p:nvPr/>
          </p:nvSpPr>
          <p:spPr>
            <a:xfrm>
              <a:off x="34818" y="718074"/>
              <a:ext cx="8343247" cy="42363"/>
            </a:xfrm>
            <a:prstGeom prst="rect">
              <a:avLst/>
            </a:prstGeom>
            <a:solidFill>
              <a:srgbClr val="F88046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638668" y="-28575"/>
              <a:ext cx="7739398" cy="5642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67"/>
                </a:lnSpc>
              </a:pPr>
              <a:r>
                <a:rPr lang="en-US" sz="1667" spc="-25">
                  <a:solidFill>
                    <a:srgbClr val="1A1B18"/>
                  </a:solidFill>
                  <a:latin typeface="Clear Sans Regular Bold"/>
                </a:rPr>
                <a:t>Подкаст (podcast) —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1040451"/>
              <a:ext cx="8378066" cy="16158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053"/>
                </a:lnSpc>
              </a:pPr>
              <a:r>
                <a:rPr lang="en-US" sz="1466">
                  <a:solidFill>
                    <a:srgbClr val="1A1B18"/>
                  </a:solidFill>
                  <a:latin typeface="Clear Sans Regular"/>
                </a:rPr>
                <a:t>это аудиозаписи, сделанные любым человеком, часто объединенные в сериалы и доступные для прослушивания в сети Интернет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685800" y="2899648"/>
            <a:ext cx="4189033" cy="1073122"/>
            <a:chOff x="0" y="-28575"/>
            <a:chExt cx="8378066" cy="2146244"/>
          </a:xfrm>
        </p:grpSpPr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4818" y="123108"/>
              <a:ext cx="230038" cy="259674"/>
            </a:xfrm>
            <a:prstGeom prst="rect">
              <a:avLst/>
            </a:prstGeom>
          </p:spPr>
        </p:pic>
        <p:sp>
          <p:nvSpPr>
            <p:cNvPr id="18" name="AutoShape 18"/>
            <p:cNvSpPr/>
            <p:nvPr/>
          </p:nvSpPr>
          <p:spPr>
            <a:xfrm>
              <a:off x="34818" y="718074"/>
              <a:ext cx="8343247" cy="42363"/>
            </a:xfrm>
            <a:prstGeom prst="rect">
              <a:avLst/>
            </a:prstGeom>
            <a:solidFill>
              <a:srgbClr val="F88046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638668" y="-28575"/>
              <a:ext cx="7739398" cy="5642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67"/>
                </a:lnSpc>
              </a:pPr>
              <a:r>
                <a:rPr lang="en-US" sz="1667" spc="-25">
                  <a:solidFill>
                    <a:srgbClr val="1A1B18"/>
                  </a:solidFill>
                  <a:latin typeface="Clear Sans Regular Bold"/>
                </a:rPr>
                <a:t>Подкастер —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1040451"/>
              <a:ext cx="8378066" cy="10772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053"/>
                </a:lnSpc>
              </a:pPr>
              <a:r>
                <a:rPr lang="en-US" sz="1466">
                  <a:solidFill>
                    <a:srgbClr val="1A1B18"/>
                  </a:solidFill>
                  <a:latin typeface="Clear Sans Regular"/>
                </a:rPr>
                <a:t>это субъект, которые занимается созданием и сопровождением «подкастов».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685800" y="4074297"/>
            <a:ext cx="4189033" cy="2150340"/>
            <a:chOff x="0" y="-28575"/>
            <a:chExt cx="8378066" cy="4300679"/>
          </a:xfrm>
        </p:grpSpPr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4818" y="123108"/>
              <a:ext cx="230038" cy="259674"/>
            </a:xfrm>
            <a:prstGeom prst="rect">
              <a:avLst/>
            </a:prstGeom>
          </p:spPr>
        </p:pic>
        <p:sp>
          <p:nvSpPr>
            <p:cNvPr id="23" name="AutoShape 23"/>
            <p:cNvSpPr/>
            <p:nvPr/>
          </p:nvSpPr>
          <p:spPr>
            <a:xfrm>
              <a:off x="34818" y="718074"/>
              <a:ext cx="8343247" cy="42363"/>
            </a:xfrm>
            <a:prstGeom prst="rect">
              <a:avLst/>
            </a:prstGeom>
            <a:solidFill>
              <a:srgbClr val="F88046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638668" y="-28575"/>
              <a:ext cx="7739398" cy="5642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67"/>
                </a:lnSpc>
              </a:pPr>
              <a:r>
                <a:rPr lang="en-US" sz="1667" spc="-25">
                  <a:solidFill>
                    <a:srgbClr val="1A1B18"/>
                  </a:solidFill>
                  <a:latin typeface="Clear Sans Regular Bold"/>
                </a:rPr>
                <a:t>Подкаст-терминал —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1040451"/>
              <a:ext cx="8378066" cy="32316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053"/>
                </a:lnSpc>
              </a:pPr>
              <a:r>
                <a:rPr lang="en-US" sz="1466">
                  <a:solidFill>
                    <a:srgbClr val="1A1B18"/>
                  </a:solidFill>
                  <a:latin typeface="Clear Sans Regular"/>
                </a:rPr>
                <a:t>это веб-сайт, размещающий мультимедийные файлы и автоматизирующий ряд процессов, в том числе: публикации подкастов, подписки на них и обновления контента, распространяемого через Интернет, на устройствах пользователей, подписавшихся на подкаст.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5526002" y="1378972"/>
            <a:ext cx="4189033" cy="2419644"/>
            <a:chOff x="0" y="-28575"/>
            <a:chExt cx="8378066" cy="4839287"/>
          </a:xfrm>
        </p:grpSpPr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4818" y="123108"/>
              <a:ext cx="230038" cy="259674"/>
            </a:xfrm>
            <a:prstGeom prst="rect">
              <a:avLst/>
            </a:prstGeom>
          </p:spPr>
        </p:pic>
        <p:sp>
          <p:nvSpPr>
            <p:cNvPr id="28" name="AutoShape 28"/>
            <p:cNvSpPr/>
            <p:nvPr/>
          </p:nvSpPr>
          <p:spPr>
            <a:xfrm>
              <a:off x="34818" y="718074"/>
              <a:ext cx="8343247" cy="42363"/>
            </a:xfrm>
            <a:prstGeom prst="rect">
              <a:avLst/>
            </a:prstGeom>
            <a:solidFill>
              <a:srgbClr val="F88046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638668" y="-28575"/>
              <a:ext cx="7739398" cy="5642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67"/>
                </a:lnSpc>
              </a:pPr>
              <a:r>
                <a:rPr lang="en-US" sz="1667" spc="-25">
                  <a:solidFill>
                    <a:srgbClr val="1A1B18"/>
                  </a:solidFill>
                  <a:latin typeface="Clear Sans Regular Bold"/>
                </a:rPr>
                <a:t>Джингл —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1040451"/>
              <a:ext cx="8378066" cy="37702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053"/>
                </a:lnSpc>
              </a:pPr>
              <a:r>
                <a:rPr lang="en-US" sz="1466">
                  <a:solidFill>
                    <a:srgbClr val="1A1B18"/>
                  </a:solidFill>
                  <a:latin typeface="Clear Sans Regular"/>
                </a:rPr>
                <a:t>звуковое сопровождение, которое звучит в начале и в конце каждого выпуска. Хорошо, когда джингл уникален и ассоциируется только с вашим подкастом, — для этого он должен быть написан вами или для вас по заказу. Если такой возможности пока нет, на помощь придут подсейфы.</a:t>
              </a: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5526002" y="4086383"/>
            <a:ext cx="4189033" cy="2150340"/>
            <a:chOff x="0" y="-28575"/>
            <a:chExt cx="8378066" cy="4300679"/>
          </a:xfrm>
        </p:grpSpPr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4818" y="123108"/>
              <a:ext cx="230038" cy="259674"/>
            </a:xfrm>
            <a:prstGeom prst="rect">
              <a:avLst/>
            </a:prstGeom>
          </p:spPr>
        </p:pic>
        <p:sp>
          <p:nvSpPr>
            <p:cNvPr id="33" name="AutoShape 33"/>
            <p:cNvSpPr/>
            <p:nvPr/>
          </p:nvSpPr>
          <p:spPr>
            <a:xfrm>
              <a:off x="34818" y="718074"/>
              <a:ext cx="8343247" cy="42363"/>
            </a:xfrm>
            <a:prstGeom prst="rect">
              <a:avLst/>
            </a:prstGeom>
            <a:solidFill>
              <a:srgbClr val="F88046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638668" y="-28575"/>
              <a:ext cx="7739398" cy="5642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67"/>
                </a:lnSpc>
              </a:pPr>
              <a:r>
                <a:rPr lang="en-US" sz="1667" spc="-25">
                  <a:solidFill>
                    <a:srgbClr val="1A1B18"/>
                  </a:solidFill>
                  <a:latin typeface="Clear Sans Regular Bold"/>
                </a:rPr>
                <a:t>Подсейф —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1040451"/>
              <a:ext cx="8378066" cy="32316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053"/>
                </a:lnSpc>
              </a:pPr>
              <a:r>
                <a:rPr lang="en-US" sz="1466">
                  <a:solidFill>
                    <a:srgbClr val="1A1B18"/>
                  </a:solidFill>
                  <a:latin typeface="Clear Sans Regular"/>
                </a:rPr>
                <a:t>музыка со свободной лицензией, которую, в отличие от коммерческой, можно использовать в подкастах без нарушения авторских прав. Подсейфы можно найти на сайтах: Creative Common Music, Freesound, Free Music Archive, Incompetech.</a:t>
              </a:r>
            </a:p>
          </p:txBody>
        </p:sp>
      </p:grpSp>
      <p:pic>
        <p:nvPicPr>
          <p:cNvPr id="36" name="Pictur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421767">
            <a:off x="6805811" y="384697"/>
            <a:ext cx="409501" cy="602207"/>
          </a:xfrm>
          <a:prstGeom prst="rect">
            <a:avLst/>
          </a:prstGeom>
        </p:spPr>
      </p:pic>
      <p:sp>
        <p:nvSpPr>
          <p:cNvPr id="37" name="AutoShape 37"/>
          <p:cNvSpPr/>
          <p:nvPr/>
        </p:nvSpPr>
        <p:spPr>
          <a:xfrm>
            <a:off x="0" y="6403165"/>
            <a:ext cx="12192000" cy="454835"/>
          </a:xfrm>
          <a:prstGeom prst="rect">
            <a:avLst/>
          </a:prstGeom>
          <a:solidFill>
            <a:srgbClr val="F88046">
              <a:alpha val="19608"/>
            </a:srgbClr>
          </a:solidFill>
        </p:spPr>
      </p:sp>
    </p:spTree>
    <p:extLst>
      <p:ext uri="{BB962C8B-B14F-4D97-AF65-F5344CB8AC3E}">
        <p14:creationId xmlns:p14="http://schemas.microsoft.com/office/powerpoint/2010/main" val="1372699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685800" y="685800"/>
            <a:ext cx="636990" cy="145459"/>
            <a:chOff x="0" y="0"/>
            <a:chExt cx="1273980" cy="290918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>
            <a:xfrm>
              <a:off x="983062" y="0"/>
              <a:ext cx="290918" cy="290918"/>
              <a:chOff x="0" y="0"/>
              <a:chExt cx="1708150" cy="170815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1A1B18"/>
              </a:solidFill>
            </p:spPr>
          </p:sp>
        </p:grpSp>
        <p:grpSp>
          <p:nvGrpSpPr>
            <p:cNvPr id="5" name="Group 5"/>
            <p:cNvGrpSpPr>
              <a:grpSpLocks noChangeAspect="1"/>
            </p:cNvGrpSpPr>
            <p:nvPr/>
          </p:nvGrpSpPr>
          <p:grpSpPr>
            <a:xfrm>
              <a:off x="489944" y="0"/>
              <a:ext cx="290918" cy="290918"/>
              <a:chOff x="0" y="0"/>
              <a:chExt cx="1708150" cy="170815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1A1B18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0" y="1587"/>
              <a:ext cx="287744" cy="287744"/>
              <a:chOff x="0" y="0"/>
              <a:chExt cx="6350000" cy="63500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88046"/>
              </a:solidFill>
            </p:spPr>
          </p:sp>
        </p:grpSp>
      </p:grpSp>
      <p:sp>
        <p:nvSpPr>
          <p:cNvPr id="9" name="AutoShape 9"/>
          <p:cNvSpPr/>
          <p:nvPr/>
        </p:nvSpPr>
        <p:spPr>
          <a:xfrm>
            <a:off x="685800" y="5727488"/>
            <a:ext cx="4792882" cy="21161"/>
          </a:xfrm>
          <a:prstGeom prst="rect">
            <a:avLst/>
          </a:prstGeom>
          <a:solidFill>
            <a:srgbClr val="F88046"/>
          </a:solidFill>
        </p:spPr>
      </p:sp>
      <p:grpSp>
        <p:nvGrpSpPr>
          <p:cNvPr id="10" name="Group 10"/>
          <p:cNvGrpSpPr/>
          <p:nvPr/>
        </p:nvGrpSpPr>
        <p:grpSpPr>
          <a:xfrm>
            <a:off x="5478682" y="1116985"/>
            <a:ext cx="4444587" cy="380963"/>
            <a:chOff x="0" y="0"/>
            <a:chExt cx="8889174" cy="761926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837282" cy="761926"/>
            </a:xfrm>
            <a:prstGeom prst="rect">
              <a:avLst/>
            </a:prstGeom>
          </p:spPr>
        </p:pic>
        <p:sp>
          <p:nvSpPr>
            <p:cNvPr id="12" name="TextBox 12"/>
            <p:cNvSpPr txBox="1"/>
            <p:nvPr/>
          </p:nvSpPr>
          <p:spPr>
            <a:xfrm>
              <a:off x="1529524" y="40858"/>
              <a:ext cx="7359650" cy="666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04"/>
                </a:lnSpc>
              </a:pPr>
              <a:r>
                <a:rPr lang="en-US" sz="1860">
                  <a:solidFill>
                    <a:srgbClr val="1A1B18"/>
                  </a:solidFill>
                  <a:latin typeface="Clear Sans Regular"/>
                </a:rPr>
                <a:t>информационная актуальность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478682" y="1782340"/>
            <a:ext cx="5420809" cy="666849"/>
            <a:chOff x="0" y="-57151"/>
            <a:chExt cx="10841619" cy="1333698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17884" cy="835275"/>
            </a:xfrm>
            <a:prstGeom prst="rect">
              <a:avLst/>
            </a:prstGeom>
          </p:spPr>
        </p:pic>
        <p:sp>
          <p:nvSpPr>
            <p:cNvPr id="15" name="TextBox 15"/>
            <p:cNvSpPr txBox="1"/>
            <p:nvPr/>
          </p:nvSpPr>
          <p:spPr>
            <a:xfrm>
              <a:off x="1529522" y="-57151"/>
              <a:ext cx="9312097" cy="13336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13"/>
                </a:lnSpc>
              </a:pPr>
              <a:r>
                <a:rPr lang="en-US" sz="1866">
                  <a:solidFill>
                    <a:srgbClr val="1A1B18"/>
                  </a:solidFill>
                  <a:latin typeface="Clear Sans Regular"/>
                </a:rPr>
                <a:t>«соответствие предметному содержанию образовательной программы</a:t>
              </a: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685800" y="2072039"/>
            <a:ext cx="3948920" cy="1962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38"/>
              </a:lnSpc>
            </a:pPr>
            <a:r>
              <a:rPr lang="en-US" sz="4671">
                <a:solidFill>
                  <a:srgbClr val="1A1B18"/>
                </a:solidFill>
                <a:latin typeface="Montserrat Bold"/>
              </a:rPr>
              <a:t>Критерии отбора подкастов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5478682" y="2654186"/>
            <a:ext cx="4444587" cy="380963"/>
            <a:chOff x="0" y="0"/>
            <a:chExt cx="8889174" cy="761926"/>
          </a:xfrm>
        </p:grpSpPr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837282" cy="761926"/>
            </a:xfrm>
            <a:prstGeom prst="rect">
              <a:avLst/>
            </a:prstGeom>
          </p:spPr>
        </p:pic>
        <p:sp>
          <p:nvSpPr>
            <p:cNvPr id="19" name="TextBox 19"/>
            <p:cNvSpPr txBox="1"/>
            <p:nvPr/>
          </p:nvSpPr>
          <p:spPr>
            <a:xfrm>
              <a:off x="1529524" y="40858"/>
              <a:ext cx="7359650" cy="666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04"/>
                </a:lnSpc>
              </a:pPr>
              <a:r>
                <a:rPr lang="en-US" sz="1860">
                  <a:solidFill>
                    <a:srgbClr val="1A1B18"/>
                  </a:solidFill>
                  <a:latin typeface="Clear Sans Regular"/>
                </a:rPr>
                <a:t>достоверность информации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478682" y="3289493"/>
            <a:ext cx="5420809" cy="1000274"/>
            <a:chOff x="0" y="-57151"/>
            <a:chExt cx="10841619" cy="2000548"/>
          </a:xfrm>
        </p:grpSpPr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330200"/>
              <a:ext cx="917884" cy="835275"/>
            </a:xfrm>
            <a:prstGeom prst="rect">
              <a:avLst/>
            </a:prstGeom>
          </p:spPr>
        </p:pic>
        <p:sp>
          <p:nvSpPr>
            <p:cNvPr id="22" name="TextBox 22"/>
            <p:cNvSpPr txBox="1"/>
            <p:nvPr/>
          </p:nvSpPr>
          <p:spPr>
            <a:xfrm>
              <a:off x="1529522" y="-57151"/>
              <a:ext cx="9312097" cy="20005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13"/>
                </a:lnSpc>
              </a:pPr>
              <a:r>
                <a:rPr lang="en-US" sz="1866">
                  <a:solidFill>
                    <a:srgbClr val="1A1B18"/>
                  </a:solidFill>
                  <a:latin typeface="Clear Sans Regular"/>
                </a:rPr>
                <a:t>уровень владения иностранным языком (критерий при отборе аутентичных подкастов на иностранном языке)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5478682" y="4425526"/>
            <a:ext cx="5420809" cy="1333698"/>
            <a:chOff x="0" y="-57151"/>
            <a:chExt cx="10841619" cy="2667396"/>
          </a:xfrm>
        </p:grpSpPr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60400"/>
              <a:ext cx="917884" cy="835275"/>
            </a:xfrm>
            <a:prstGeom prst="rect">
              <a:avLst/>
            </a:prstGeom>
          </p:spPr>
        </p:pic>
        <p:sp>
          <p:nvSpPr>
            <p:cNvPr id="25" name="TextBox 25"/>
            <p:cNvSpPr txBox="1"/>
            <p:nvPr/>
          </p:nvSpPr>
          <p:spPr>
            <a:xfrm>
              <a:off x="1529522" y="-57151"/>
              <a:ext cx="9312097" cy="26673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13"/>
                </a:lnSpc>
              </a:pPr>
              <a:r>
                <a:rPr lang="en-US" sz="1866">
                  <a:solidFill>
                    <a:srgbClr val="1A1B18"/>
                  </a:solidFill>
                  <a:latin typeface="Clear Sans Regular"/>
                </a:rPr>
                <a:t>потенциал для совершенствования межкультурной компетенции (критерий при отборе аутентичных подкастов на иностранном языке)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3795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685800" y="685800"/>
            <a:ext cx="636990" cy="145459"/>
            <a:chOff x="0" y="0"/>
            <a:chExt cx="1273980" cy="290918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>
            <a:xfrm>
              <a:off x="983062" y="0"/>
              <a:ext cx="290918" cy="290918"/>
              <a:chOff x="0" y="0"/>
              <a:chExt cx="1708150" cy="170815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1A1B18"/>
              </a:solidFill>
            </p:spPr>
          </p:sp>
        </p:grpSp>
        <p:grpSp>
          <p:nvGrpSpPr>
            <p:cNvPr id="5" name="Group 5"/>
            <p:cNvGrpSpPr>
              <a:grpSpLocks noChangeAspect="1"/>
            </p:cNvGrpSpPr>
            <p:nvPr/>
          </p:nvGrpSpPr>
          <p:grpSpPr>
            <a:xfrm>
              <a:off x="489944" y="0"/>
              <a:ext cx="290918" cy="290918"/>
              <a:chOff x="0" y="0"/>
              <a:chExt cx="1708150" cy="170815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1A1B18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0" y="1587"/>
              <a:ext cx="287744" cy="287744"/>
              <a:chOff x="0" y="0"/>
              <a:chExt cx="6350000" cy="63500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88046"/>
              </a:solidFill>
            </p:spPr>
          </p:sp>
        </p:grpSp>
      </p:grpSp>
      <p:sp>
        <p:nvSpPr>
          <p:cNvPr id="9" name="AutoShape 9"/>
          <p:cNvSpPr/>
          <p:nvPr/>
        </p:nvSpPr>
        <p:spPr>
          <a:xfrm>
            <a:off x="685800" y="3724310"/>
            <a:ext cx="3948920" cy="60511"/>
          </a:xfrm>
          <a:prstGeom prst="rect">
            <a:avLst/>
          </a:prstGeom>
          <a:solidFill>
            <a:srgbClr val="F88046"/>
          </a:solidFill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5582554" y="1512926"/>
            <a:ext cx="494862" cy="450325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6486555" y="1307559"/>
            <a:ext cx="4349804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239"/>
              </a:lnSpc>
            </a:pPr>
            <a:r>
              <a:rPr lang="en-US" sz="1600">
                <a:solidFill>
                  <a:srgbClr val="1A1B18"/>
                </a:solidFill>
                <a:latin typeface="Clear Sans Regular"/>
              </a:rPr>
              <a:t>в качестве современного способа объяснения материала (своеобразная мини-лекция)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85800" y="2542388"/>
            <a:ext cx="3948920" cy="102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60"/>
              </a:lnSpc>
            </a:pPr>
            <a:r>
              <a:rPr lang="en-US" sz="3600">
                <a:solidFill>
                  <a:srgbClr val="1A1B18"/>
                </a:solidFill>
                <a:latin typeface="Montserrat Bold"/>
              </a:rPr>
              <a:t>Возможности применения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5582554" y="2522840"/>
            <a:ext cx="494862" cy="450325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6486555" y="2457173"/>
            <a:ext cx="4349804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239"/>
              </a:lnSpc>
            </a:pPr>
            <a:r>
              <a:rPr lang="en-US" sz="1600">
                <a:solidFill>
                  <a:srgbClr val="1A1B18"/>
                </a:solidFill>
                <a:latin typeface="Clear Sans Regular"/>
              </a:rPr>
              <a:t>в качестве домашнего задания с последующим обсуждением на занятии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5601138" y="3559658"/>
            <a:ext cx="494862" cy="450325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6486555" y="3354291"/>
            <a:ext cx="4349804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239"/>
              </a:lnSpc>
            </a:pPr>
            <a:r>
              <a:rPr lang="en-US" sz="1600">
                <a:solidFill>
                  <a:srgbClr val="1A1B18"/>
                </a:solidFill>
                <a:latin typeface="Clear Sans Regular"/>
              </a:rPr>
              <a:t>подкаст или заранее отобранный фрагмент подкаста на любом этапе урока (например, в качестве историко-культурного комментария)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5601138" y="4474250"/>
            <a:ext cx="494862" cy="450325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6486555" y="4408582"/>
            <a:ext cx="4349804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239"/>
              </a:lnSpc>
            </a:pPr>
            <a:r>
              <a:rPr lang="en-US" sz="1600">
                <a:solidFill>
                  <a:srgbClr val="1A1B18"/>
                </a:solidFill>
                <a:latin typeface="Clear Sans Regular"/>
              </a:rPr>
              <a:t>в качестве творческого задания для итогового оценивания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5601138" y="5277164"/>
            <a:ext cx="494862" cy="450325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6486555" y="5211496"/>
            <a:ext cx="4349804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239"/>
              </a:lnSpc>
            </a:pPr>
            <a:r>
              <a:rPr lang="en-US" sz="1600">
                <a:solidFill>
                  <a:srgbClr val="1A1B18"/>
                </a:solidFill>
                <a:latin typeface="Clear Sans Regular"/>
              </a:rPr>
              <a:t>в качестве продукта, отражающего результаты проектной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3916536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900913" y="685800"/>
            <a:ext cx="605287" cy="605287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88046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685800" y="915714"/>
            <a:ext cx="636990" cy="145459"/>
            <a:chOff x="0" y="0"/>
            <a:chExt cx="1273980" cy="290918"/>
          </a:xfrm>
        </p:grpSpPr>
        <p:grpSp>
          <p:nvGrpSpPr>
            <p:cNvPr id="5" name="Group 5"/>
            <p:cNvGrpSpPr>
              <a:grpSpLocks noChangeAspect="1"/>
            </p:cNvGrpSpPr>
            <p:nvPr/>
          </p:nvGrpSpPr>
          <p:grpSpPr>
            <a:xfrm>
              <a:off x="983062" y="0"/>
              <a:ext cx="290918" cy="290918"/>
              <a:chOff x="0" y="0"/>
              <a:chExt cx="1708150" cy="170815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1A1B18"/>
              </a:solidFill>
            </p:spPr>
          </p:sp>
        </p:grpSp>
        <p:grpSp>
          <p:nvGrpSpPr>
            <p:cNvPr id="7" name="Group 7"/>
            <p:cNvGrpSpPr>
              <a:grpSpLocks noChangeAspect="1"/>
            </p:cNvGrpSpPr>
            <p:nvPr/>
          </p:nvGrpSpPr>
          <p:grpSpPr>
            <a:xfrm>
              <a:off x="0" y="0"/>
              <a:ext cx="290918" cy="290918"/>
              <a:chOff x="0" y="0"/>
              <a:chExt cx="1708150" cy="170815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l="l" t="t" r="r" b="b"/>
                <a:pathLst>
                  <a:path w="1708150" h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1A1B18"/>
              </a:solidFill>
            </p:spPr>
          </p:sp>
        </p:grpSp>
        <p:grpSp>
          <p:nvGrpSpPr>
            <p:cNvPr id="9" name="Group 9"/>
            <p:cNvGrpSpPr/>
            <p:nvPr/>
          </p:nvGrpSpPr>
          <p:grpSpPr>
            <a:xfrm>
              <a:off x="493118" y="1587"/>
              <a:ext cx="287744" cy="287744"/>
              <a:chOff x="0" y="0"/>
              <a:chExt cx="6350000" cy="63500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88046"/>
              </a:solidFill>
            </p:spPr>
          </p:sp>
        </p:grpSp>
      </p:grpSp>
      <p:sp>
        <p:nvSpPr>
          <p:cNvPr id="11" name="TextBox 11"/>
          <p:cNvSpPr txBox="1"/>
          <p:nvPr/>
        </p:nvSpPr>
        <p:spPr>
          <a:xfrm>
            <a:off x="2470739" y="2681659"/>
            <a:ext cx="7250523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4"/>
              </a:lnSpc>
            </a:pPr>
            <a:r>
              <a:rPr lang="en-US" sz="4612">
                <a:solidFill>
                  <a:srgbClr val="1A1B18"/>
                </a:solidFill>
                <a:latin typeface="Montserrat Bold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039603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id="{C57A16CD-55A2-4F01-A658-438A93B431F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78" name="Слайд think-cell" r:id="rId5" imgW="359" imgH="360" progId="TCLayout.ActiveDocument.1">
                  <p:embed/>
                </p:oleObj>
              </mc:Choice>
              <mc:Fallback>
                <p:oleObj name="Слайд think-cell" r:id="rId5" imgW="359" imgH="360" progId="TCLayout.ActiveDocument.1">
                  <p:embed/>
                  <p:pic>
                    <p:nvPicPr>
                      <p:cNvPr id="4" name="Объект 3" hidden="1">
                        <a:extLst>
                          <a:ext uri="{FF2B5EF4-FFF2-40B4-BE49-F238E27FC236}">
                            <a16:creationId xmlns:a16="http://schemas.microsoft.com/office/drawing/2014/main" id="{C57A16CD-55A2-4F01-A658-438A93B431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CE17528F-A29B-4404-8508-AC7A0AD4D1CF}"/>
              </a:ext>
            </a:extLst>
          </p:cNvPr>
          <p:cNvGrpSpPr/>
          <p:nvPr/>
        </p:nvGrpSpPr>
        <p:grpSpPr>
          <a:xfrm>
            <a:off x="10920851" y="133368"/>
            <a:ext cx="1036335" cy="358338"/>
            <a:chOff x="10099577" y="300997"/>
            <a:chExt cx="1512553" cy="523002"/>
          </a:xfrm>
          <a:solidFill>
            <a:schemeClr val="bg1"/>
          </a:solidFill>
        </p:grpSpPr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D4FC10EE-9BC1-4B37-9730-6D1A148B1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4558" y="546724"/>
              <a:ext cx="576131" cy="33206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EBEEF818-38BD-480A-9B22-1E814DE87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9357" y="546724"/>
              <a:ext cx="576131" cy="33206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3F757E91-633C-45E0-8E38-8F8940BB5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9577" y="666268"/>
              <a:ext cx="131166" cy="122864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5" name="Freeform 9">
              <a:extLst>
                <a:ext uri="{FF2B5EF4-FFF2-40B4-BE49-F238E27FC236}">
                  <a16:creationId xmlns:a16="http://schemas.microsoft.com/office/drawing/2014/main" id="{43E418C2-BD46-4515-B203-BC19D5A409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53987" y="666268"/>
              <a:ext cx="89658" cy="122864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6" name="Freeform 10">
              <a:extLst>
                <a:ext uri="{FF2B5EF4-FFF2-40B4-BE49-F238E27FC236}">
                  <a16:creationId xmlns:a16="http://schemas.microsoft.com/office/drawing/2014/main" id="{D927D5A2-27B3-4185-841E-72E7A2E8CA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68549" y="664607"/>
              <a:ext cx="121204" cy="126184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7" name="Freeform 11">
              <a:extLst>
                <a:ext uri="{FF2B5EF4-FFF2-40B4-BE49-F238E27FC236}">
                  <a16:creationId xmlns:a16="http://schemas.microsoft.com/office/drawing/2014/main" id="{F2C50053-02A3-4CA9-8B8A-3A2F25C54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7978" y="664607"/>
              <a:ext cx="111241" cy="126184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8" name="Freeform 12">
              <a:extLst>
                <a:ext uri="{FF2B5EF4-FFF2-40B4-BE49-F238E27FC236}">
                  <a16:creationId xmlns:a16="http://schemas.microsoft.com/office/drawing/2014/main" id="{66D9BFA1-07F9-4E54-8E46-76E1DB2776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54125" y="666268"/>
              <a:ext cx="96299" cy="122864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9" name="Freeform 13">
              <a:extLst>
                <a:ext uri="{FF2B5EF4-FFF2-40B4-BE49-F238E27FC236}">
                  <a16:creationId xmlns:a16="http://schemas.microsoft.com/office/drawing/2014/main" id="{E2F91430-0D62-4CE5-9911-3ED799953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8649" y="666268"/>
              <a:ext cx="89658" cy="122864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50" name="Freeform 14">
              <a:extLst>
                <a:ext uri="{FF2B5EF4-FFF2-40B4-BE49-F238E27FC236}">
                  <a16:creationId xmlns:a16="http://schemas.microsoft.com/office/drawing/2014/main" id="{65C1C419-F34D-4D7B-BAC6-5519BC1C58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3211" y="666268"/>
              <a:ext cx="189277" cy="157731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51" name="Freeform 15">
              <a:extLst>
                <a:ext uri="{FF2B5EF4-FFF2-40B4-BE49-F238E27FC236}">
                  <a16:creationId xmlns:a16="http://schemas.microsoft.com/office/drawing/2014/main" id="{ECC60C61-68E9-4E64-89DB-EE405C87F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0751" y="666268"/>
              <a:ext cx="91317" cy="122864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57" name="Freeform 16">
              <a:extLst>
                <a:ext uri="{FF2B5EF4-FFF2-40B4-BE49-F238E27FC236}">
                  <a16:creationId xmlns:a16="http://schemas.microsoft.com/office/drawing/2014/main" id="{D25F7B16-4431-4A80-ABCB-743E2C96FD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6974" y="666268"/>
              <a:ext cx="129505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58" name="Freeform 17">
              <a:extLst>
                <a:ext uri="{FF2B5EF4-FFF2-40B4-BE49-F238E27FC236}">
                  <a16:creationId xmlns:a16="http://schemas.microsoft.com/office/drawing/2014/main" id="{47569852-DE14-4E5C-B2D1-E9F307F66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8063" y="666268"/>
              <a:ext cx="131166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75" name="Freeform 18">
              <a:extLst>
                <a:ext uri="{FF2B5EF4-FFF2-40B4-BE49-F238E27FC236}">
                  <a16:creationId xmlns:a16="http://schemas.microsoft.com/office/drawing/2014/main" id="{2558E6B6-983C-43F9-B70B-EB2F51FB78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9152" y="666268"/>
              <a:ext cx="92978" cy="122864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76" name="Freeform 19">
              <a:extLst>
                <a:ext uri="{FF2B5EF4-FFF2-40B4-BE49-F238E27FC236}">
                  <a16:creationId xmlns:a16="http://schemas.microsoft.com/office/drawing/2014/main" id="{F38339E7-E7FF-401A-A81A-D796CD4E3F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35481" y="300997"/>
              <a:ext cx="240746" cy="303839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</p:grpSp>
      <p:pic>
        <p:nvPicPr>
          <p:cNvPr id="63546" name="Picture 58" descr="base-valu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232" y="1324864"/>
            <a:ext cx="2792599" cy="164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Прямая соединительная линия 76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23406" y="1274490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548" name="Picture 60" descr="base-valu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2676" y="3120732"/>
            <a:ext cx="2694160" cy="158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50" name="Picture 62" descr="base-valu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0456" y="4841901"/>
            <a:ext cx="2686840" cy="158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21217" y="1324864"/>
            <a:ext cx="698034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u="sng" dirty="0">
                <a:hlinkClick r:id="rId10"/>
              </a:rPr>
              <a:t>Социологический словарь</a:t>
            </a:r>
            <a:r>
              <a:rPr lang="ru-RU" sz="2800" dirty="0"/>
              <a:t> определяет функциональную грамотность как способность </a:t>
            </a:r>
            <a:r>
              <a:rPr lang="ru-RU" sz="2800" u="sng" dirty="0">
                <a:hlinkClick r:id="rId11"/>
              </a:rPr>
              <a:t>человека</a:t>
            </a:r>
            <a:r>
              <a:rPr lang="ru-RU" sz="2800" dirty="0"/>
              <a:t> вступать в отношения с внешней средой и максимально быстро адаптироваться и функционировать в ней, т.е. способность использовать навыки чтения и письма в условиях взаимодействия с социумом (оформить счет в банке, прочитать инструкцию к купленному компьютеру и т.д.).</a:t>
            </a:r>
          </a:p>
        </p:txBody>
      </p:sp>
    </p:spTree>
    <p:extLst>
      <p:ext uri="{BB962C8B-B14F-4D97-AF65-F5344CB8AC3E}">
        <p14:creationId xmlns:p14="http://schemas.microsoft.com/office/powerpoint/2010/main" val="71436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Box 96"/>
          <p:cNvSpPr txBox="1"/>
          <p:nvPr/>
        </p:nvSpPr>
        <p:spPr>
          <a:xfrm>
            <a:off x="5270253" y="2030438"/>
            <a:ext cx="1213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PISA</a:t>
            </a:r>
            <a:endParaRPr lang="ru-RU" sz="2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23406" y="1274490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643945" y="540913"/>
            <a:ext cx="1036677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Выделены отличительные черты функциональной грамотности:</a:t>
            </a:r>
          </a:p>
          <a:p>
            <a:r>
              <a:rPr lang="ru-RU" sz="3200" dirty="0"/>
              <a:t>1) направленность на решение бытовых проблем;</a:t>
            </a:r>
          </a:p>
          <a:p>
            <a:r>
              <a:rPr lang="ru-RU" sz="3200" dirty="0"/>
              <a:t>2) является ситуативной характеристикой личности, поскольку обнаруживает себя в конкретных социальных обстоятельствах;</a:t>
            </a:r>
          </a:p>
          <a:p>
            <a:r>
              <a:rPr lang="ru-RU" sz="3200" dirty="0"/>
              <a:t>3) связь с решением стандартных, стереотипных задач;</a:t>
            </a:r>
          </a:p>
          <a:p>
            <a:r>
              <a:rPr lang="ru-RU" sz="3200" dirty="0"/>
              <a:t>4) это всегда некоторый элементарный (базовый) уровень навыков чтения и письма.</a:t>
            </a:r>
          </a:p>
        </p:txBody>
      </p:sp>
    </p:spTree>
    <p:extLst>
      <p:ext uri="{BB962C8B-B14F-4D97-AF65-F5344CB8AC3E}">
        <p14:creationId xmlns:p14="http://schemas.microsoft.com/office/powerpoint/2010/main" val="25517649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23406" y="1274490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2580" y="1274489"/>
            <a:ext cx="1048340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Параметры функциональной грамотности включают языковую, компьютерную и информационную, правовую, гражданскую, финансовую, экологическую грамотность, способность ставить и изменять цели и </a:t>
            </a:r>
            <a:r>
              <a:rPr lang="ru-RU" sz="3600" u="sng" dirty="0">
                <a:hlinkClick r:id="rId3"/>
              </a:rPr>
              <a:t>задачи</a:t>
            </a:r>
            <a:r>
              <a:rPr lang="ru-RU" sz="3600" dirty="0"/>
              <a:t> собственной деятельности</a:t>
            </a:r>
          </a:p>
        </p:txBody>
      </p:sp>
      <p:pic>
        <p:nvPicPr>
          <p:cNvPr id="32" name="Picture 60" descr="base-valu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455" y="4690808"/>
            <a:ext cx="3008322" cy="1774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13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923366" y="731520"/>
            <a:ext cx="10757646" cy="347472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5400" dirty="0" smtClean="0">
                <a:latin typeface="Comic Sans MS" panose="030F0702030302020204" pitchFamily="66" charset="0"/>
              </a:rPr>
              <a:t>«Образование </a:t>
            </a:r>
            <a:r>
              <a:rPr lang="ru-RU" sz="5400" dirty="0">
                <a:latin typeface="Comic Sans MS" panose="030F0702030302020204" pitchFamily="66" charset="0"/>
              </a:rPr>
              <a:t>– это то, что остается, когда все выученное забывается</a:t>
            </a:r>
            <a:r>
              <a:rPr lang="ru-RU" sz="5400" dirty="0" smtClean="0">
                <a:latin typeface="Comic Sans MS" panose="030F0702030302020204" pitchFamily="66" charset="0"/>
              </a:rPr>
              <a:t>»</a:t>
            </a:r>
          </a:p>
          <a:p>
            <a:pPr marL="45720" indent="0">
              <a:buNone/>
            </a:pPr>
            <a:r>
              <a:rPr lang="ru-RU" sz="5400" dirty="0" smtClean="0">
                <a:latin typeface="Comic Sans MS" panose="030F0702030302020204" pitchFamily="66" charset="0"/>
              </a:rPr>
              <a:t>        </a:t>
            </a:r>
            <a:r>
              <a:rPr lang="ru-RU" sz="5400" dirty="0">
                <a:latin typeface="Comic Sans MS" panose="030F0702030302020204" pitchFamily="66" charset="0"/>
              </a:rPr>
              <a:t>(</a:t>
            </a:r>
            <a:r>
              <a:rPr lang="ru-RU" sz="5400" dirty="0" smtClean="0">
                <a:latin typeface="Comic Sans MS" panose="030F0702030302020204" pitchFamily="66" charset="0"/>
              </a:rPr>
              <a:t>Макс  </a:t>
            </a:r>
            <a:r>
              <a:rPr lang="ru-RU" sz="5400" dirty="0">
                <a:latin typeface="Comic Sans MS" panose="030F0702030302020204" pitchFamily="66" charset="0"/>
              </a:rPr>
              <a:t>фон Лауэ</a:t>
            </a:r>
            <a:r>
              <a:rPr lang="ru-RU" sz="5400" dirty="0" smtClean="0">
                <a:latin typeface="Comic Sans MS" panose="030F0702030302020204" pitchFamily="66" charset="0"/>
              </a:rPr>
              <a:t>)</a:t>
            </a:r>
            <a:endParaRPr lang="ru-RU" sz="5400" dirty="0">
              <a:latin typeface="Comic Sans MS" panose="030F0702030302020204" pitchFamily="66" charset="0"/>
            </a:endParaRPr>
          </a:p>
        </p:txBody>
      </p:sp>
      <p:pic>
        <p:nvPicPr>
          <p:cNvPr id="79874" name="Picture 2" descr="Credit: ullstein bild via Getty Images/ullstein bild Dtl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5766" y="2468880"/>
            <a:ext cx="3141380" cy="4608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024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Box 74"/>
          <p:cNvSpPr txBox="1"/>
          <p:nvPr/>
        </p:nvSpPr>
        <p:spPr>
          <a:xfrm>
            <a:off x="489537" y="340218"/>
            <a:ext cx="1093867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Формируем </a:t>
            </a:r>
            <a:r>
              <a:rPr lang="ru-RU" sz="32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</a:t>
            </a:r>
            <a:r>
              <a:rPr lang="ru-RU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ункциональную грамотность</a:t>
            </a:r>
            <a:endParaRPr lang="ru-RU" sz="32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5" name="Подзаголовок 2"/>
          <p:cNvSpPr txBox="1">
            <a:spLocks/>
          </p:cNvSpPr>
          <p:nvPr/>
        </p:nvSpPr>
        <p:spPr>
          <a:xfrm>
            <a:off x="483215" y="2443417"/>
            <a:ext cx="6089316" cy="3616375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defPPr>
              <a:defRPr lang="ru-RU"/>
            </a:defPPr>
            <a:lvl1pPr marR="0" lvl="0" fontAlgn="auto">
              <a:spcAft>
                <a:spcPts val="0"/>
              </a:spcAft>
              <a:buClrTx/>
              <a:buSzTx/>
              <a:tabLst/>
              <a:defRPr sz="1200" b="1">
                <a:solidFill>
                  <a:srgbClr val="2D2B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2857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создание учебных ситуаций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инициирующих  учебную деятельность  учащихся, мотивирующих их на учебную деятельность и  проясняющих смыслы этой деятельности</a:t>
            </a:r>
          </a:p>
          <a:p>
            <a:pPr marL="2857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учение в общении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или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учебное сотрудничество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задания на работу в парах и малых группах</a:t>
            </a:r>
          </a:p>
          <a:p>
            <a:pPr marL="2857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поисковая активность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- задания поискового характера, учебные исследования, проекты</a:t>
            </a:r>
          </a:p>
          <a:p>
            <a:pPr marL="2857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оценочная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самостоятельность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школьников, задания на само- и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взаимооценку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: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приобретение опыта </a:t>
            </a:r>
            <a:r>
              <a:rPr lang="ru-RU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–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кейсы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ролевые игры,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диспуты, требующие разрешения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проблем,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принятия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решений,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позитивного поведения</a:t>
            </a:r>
            <a:endParaRPr lang="ru-RU" sz="2000" b="0" dirty="0" smtClean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483215" y="1667221"/>
            <a:ext cx="5934677" cy="72846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>
            <a:defPPr>
              <a:defRPr lang="ru-RU"/>
            </a:defPPr>
            <a:lvl1pPr>
              <a:defRPr sz="1400" b="1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Эффективные педагогические практики: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pic>
        <p:nvPicPr>
          <p:cNvPr id="66562" name="Picture 2" descr="http://www.tutor4life.com/wp-content/uploads/2014/09/bigstock-Teacher-Giving-Personal-Instru-39177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788" y="1667221"/>
            <a:ext cx="3093244" cy="206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6" name="Picture 6" descr="https://d2ikzglg0h-flywheel.netdna-ssl.com/wp-content/uploads/2019/06/mision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788" y="4449925"/>
            <a:ext cx="3093244" cy="206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4" name="Picture 4" descr="https://versiya.info/uploads/posts/2018-08/1533101005_y3wxit1ur8dc6xgyykmfmokbd6xgyykmfmok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59391" y="3251647"/>
            <a:ext cx="3093244" cy="213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23406" y="1274490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009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523999" y="731520"/>
            <a:ext cx="9637059" cy="5805806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ru-RU" sz="3200" b="1" u="sng" dirty="0"/>
              <a:t>Этап мотивации.  </a:t>
            </a:r>
            <a:endParaRPr lang="ru-RU" sz="3200" u="sng" dirty="0"/>
          </a:p>
          <a:p>
            <a:r>
              <a:rPr lang="ru-RU" b="1" dirty="0"/>
              <a:t>Приём «Отсроченная отгадка</a:t>
            </a:r>
            <a:r>
              <a:rPr lang="ru-RU" b="1" dirty="0" smtClean="0"/>
              <a:t>»</a:t>
            </a:r>
          </a:p>
          <a:p>
            <a:r>
              <a:rPr lang="ru-RU" b="1" dirty="0"/>
              <a:t>1 вариант приема.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b="1" dirty="0"/>
              <a:t>2 вариант приема.</a:t>
            </a:r>
            <a:r>
              <a:rPr lang="ru-RU" dirty="0"/>
              <a:t> </a:t>
            </a:r>
          </a:p>
          <a:p>
            <a:r>
              <a:rPr lang="ru-RU" dirty="0" smtClean="0"/>
              <a:t> </a:t>
            </a:r>
            <a:r>
              <a:rPr lang="ru-RU" dirty="0"/>
              <a:t>«</a:t>
            </a:r>
            <a:r>
              <a:rPr lang="ru-RU" b="1" dirty="0"/>
              <a:t>Верные – неверные утверждения», «прогнозирование»</a:t>
            </a:r>
            <a:r>
              <a:rPr lang="ru-RU" dirty="0"/>
              <a:t>. </a:t>
            </a:r>
            <a:endParaRPr lang="ru-RU" dirty="0" smtClean="0"/>
          </a:p>
          <a:p>
            <a:endParaRPr lang="ru-RU" dirty="0"/>
          </a:p>
          <a:p>
            <a:r>
              <a:rPr lang="ru-RU" b="1" u="sng" dirty="0"/>
              <a:t>Этап целеполагания. </a:t>
            </a:r>
            <a:endParaRPr lang="ru-RU" u="sng" dirty="0"/>
          </a:p>
          <a:p>
            <a:r>
              <a:rPr lang="ru-RU" b="1" dirty="0"/>
              <a:t>Приём «Знаю. Хочу узнать. Узнал</a:t>
            </a:r>
            <a:r>
              <a:rPr lang="ru-RU" b="1" dirty="0" smtClean="0"/>
              <a:t>»</a:t>
            </a:r>
          </a:p>
          <a:p>
            <a:endParaRPr lang="ru-RU" b="1" dirty="0" smtClean="0"/>
          </a:p>
          <a:p>
            <a:r>
              <a:rPr lang="ru-RU" b="1" u="sng" dirty="0"/>
              <a:t>Этап актуализации. </a:t>
            </a:r>
            <a:endParaRPr lang="ru-RU" u="sng" dirty="0"/>
          </a:p>
          <a:p>
            <a:r>
              <a:rPr lang="ru-RU" b="1" dirty="0"/>
              <a:t>Приём «Бортовой журнал»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b="1" dirty="0"/>
              <a:t>Приём «Диктант на засыпку».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b="1" dirty="0"/>
              <a:t>«Чтение с остановками»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b="1" dirty="0"/>
              <a:t>Прием «Ассоциаций»</a:t>
            </a:r>
            <a:r>
              <a:rPr lang="ru-RU" dirty="0"/>
              <a:t> </a:t>
            </a:r>
            <a:endParaRPr lang="ru-RU" b="1" dirty="0" smtClean="0"/>
          </a:p>
          <a:p>
            <a:r>
              <a:rPr lang="ru-RU" b="1" dirty="0"/>
              <a:t>Приём «</a:t>
            </a:r>
            <a:r>
              <a:rPr lang="ru-RU" b="1" dirty="0" err="1"/>
              <a:t>Синквейн</a:t>
            </a:r>
            <a:r>
              <a:rPr lang="ru-RU" b="1" dirty="0"/>
              <a:t>»</a:t>
            </a:r>
            <a:r>
              <a:rPr lang="ru-RU" dirty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035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914399" y="731520"/>
            <a:ext cx="9484659" cy="5920292"/>
          </a:xfrm>
        </p:spPr>
        <p:txBody>
          <a:bodyPr>
            <a:normAutofit fontScale="55000" lnSpcReduction="20000"/>
          </a:bodyPr>
          <a:lstStyle/>
          <a:p>
            <a:r>
              <a:rPr lang="ru-RU" sz="5100" dirty="0" err="1"/>
              <a:t>Синквейн</a:t>
            </a:r>
            <a:r>
              <a:rPr lang="ru-RU" sz="5100" dirty="0"/>
              <a:t> – самая лёгкая форма стихотворения по алгоритму. Данный приём помогает выразить свои мысли кратко и </a:t>
            </a:r>
            <a:r>
              <a:rPr lang="ru-RU" sz="5100" dirty="0" smtClean="0"/>
              <a:t>точно. </a:t>
            </a:r>
          </a:p>
          <a:p>
            <a:r>
              <a:rPr lang="ru-RU" sz="5100" dirty="0"/>
              <a:t>В каждой строке задается набор слов, который необходимо отразить в стихотворении.</a:t>
            </a:r>
          </a:p>
          <a:p>
            <a:r>
              <a:rPr lang="ru-RU" sz="5100" dirty="0"/>
              <a:t>1 строка – заголовок, в который выносится ключевое слово, понятие, тема </a:t>
            </a:r>
            <a:r>
              <a:rPr lang="ru-RU" sz="5100" dirty="0" err="1"/>
              <a:t>синквейна</a:t>
            </a:r>
            <a:r>
              <a:rPr lang="ru-RU" sz="5100" dirty="0"/>
              <a:t>, выраженное в форме существительного.</a:t>
            </a:r>
          </a:p>
          <a:p>
            <a:r>
              <a:rPr lang="ru-RU" sz="5100" dirty="0"/>
              <a:t>2 строка – два прилагательных.</a:t>
            </a:r>
          </a:p>
          <a:p>
            <a:r>
              <a:rPr lang="ru-RU" sz="5100" dirty="0"/>
              <a:t>3 строка – три глагола.</a:t>
            </a:r>
          </a:p>
          <a:p>
            <a:r>
              <a:rPr lang="ru-RU" sz="5100" dirty="0"/>
              <a:t>4 строка – высказывание, несущее определённый смысл.</a:t>
            </a:r>
          </a:p>
          <a:p>
            <a:r>
              <a:rPr lang="ru-RU" sz="5100" dirty="0"/>
              <a:t>5 строка – резюме, вывод, одно слово, существительное.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5996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367553" y="206189"/>
            <a:ext cx="7252447" cy="3172498"/>
          </a:xfrm>
          <a:solidFill>
            <a:schemeClr val="bg2"/>
          </a:solidFill>
        </p:spPr>
        <p:txBody>
          <a:bodyPr/>
          <a:lstStyle/>
          <a:p>
            <a:pPr marL="45720" indent="0">
              <a:buNone/>
            </a:pPr>
            <a:r>
              <a:rPr lang="ru-RU" dirty="0" err="1"/>
              <a:t>Синквейн</a:t>
            </a:r>
            <a:r>
              <a:rPr lang="ru-RU" dirty="0"/>
              <a:t> к повести Гоголя Н.В. «Тарас Бульба»</a:t>
            </a:r>
          </a:p>
          <a:p>
            <a:r>
              <a:rPr lang="ru-RU" dirty="0"/>
              <a:t>Тарас Бульба</a:t>
            </a:r>
          </a:p>
          <a:p>
            <a:r>
              <a:rPr lang="ru-RU" dirty="0"/>
              <a:t>Великий, могучий</a:t>
            </a:r>
          </a:p>
          <a:p>
            <a:r>
              <a:rPr lang="ru-RU" dirty="0"/>
              <a:t>Борется, преодолевает, страдает</a:t>
            </a:r>
          </a:p>
          <a:p>
            <a:r>
              <a:rPr lang="ru-RU" dirty="0"/>
              <a:t>Герой Запорожья. Патриот!</a:t>
            </a:r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04965" y="2563907"/>
            <a:ext cx="5916705" cy="2951262"/>
          </a:xfrm>
          <a:solidFill>
            <a:schemeClr val="accent4">
              <a:lumMod val="7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effectLst/>
              </a:rPr>
              <a:t>Господин Н. (И.С. Тургенева “Ася”)</a:t>
            </a:r>
            <a:br>
              <a:rPr lang="ru-RU" sz="2400" dirty="0">
                <a:effectLst/>
              </a:rPr>
            </a:br>
            <a:r>
              <a:rPr lang="ru-RU" sz="2400" dirty="0">
                <a:effectLst/>
              </a:rPr>
              <a:t>Неискренний, холодный</a:t>
            </a:r>
            <a:br>
              <a:rPr lang="ru-RU" sz="2400" dirty="0">
                <a:effectLst/>
              </a:rPr>
            </a:br>
            <a:r>
              <a:rPr lang="ru-RU" sz="2400" dirty="0">
                <a:effectLst/>
              </a:rPr>
              <a:t>Не понял, не успел, полюбил</a:t>
            </a:r>
            <a:br>
              <a:rPr lang="ru-RU" sz="2400" dirty="0">
                <a:effectLst/>
              </a:rPr>
            </a:br>
            <a:r>
              <a:rPr lang="ru-RU" sz="2400" dirty="0">
                <a:effectLst/>
              </a:rPr>
              <a:t>Он расточал “люблю” на ветер, он твердил его среди пустых людей, но он не сказал его ей</a:t>
            </a:r>
            <a:br>
              <a:rPr lang="ru-RU" sz="2400" dirty="0">
                <a:effectLst/>
              </a:rPr>
            </a:br>
            <a:r>
              <a:rPr lang="ru-RU" sz="2400" dirty="0">
                <a:effectLst/>
              </a:rPr>
              <a:t>Безумец</a:t>
            </a:r>
            <a:br>
              <a:rPr lang="ru-RU" sz="2400" dirty="0">
                <a:effectLst/>
              </a:rPr>
            </a:b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6542" y="3378687"/>
            <a:ext cx="6069105" cy="213648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75"/>
              </a:spcAft>
            </a:pPr>
            <a:r>
              <a:rPr lang="ru-RU" sz="2000" b="1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Ася</a:t>
            </a:r>
            <a:r>
              <a:rPr lang="ru-RU" sz="20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(И.С. Тургенева “Ася”)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Скромная, беззащитная</a:t>
            </a:r>
            <a:endParaRPr lang="ru-RU" sz="20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Любила, страдала, сбежала</a:t>
            </a:r>
            <a:endParaRPr lang="ru-RU" sz="20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Готова пойти на все ради любимого человека.</a:t>
            </a:r>
            <a:endParaRPr lang="ru-RU" sz="20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Загадочная.</a:t>
            </a:r>
            <a:endParaRPr lang="ru-RU" sz="20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3192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1L45Bs_49czdZE6X9rW1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Ksfz2C1qJMSUX3vhOgGv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8559</TotalTime>
  <Words>863</Words>
  <Application>Microsoft Office PowerPoint</Application>
  <PresentationFormat>Широкоэкранный</PresentationFormat>
  <Paragraphs>125</Paragraphs>
  <Slides>16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32" baseType="lpstr">
      <vt:lpstr>Arial</vt:lpstr>
      <vt:lpstr>Calibri</vt:lpstr>
      <vt:lpstr>Calibri Light</vt:lpstr>
      <vt:lpstr>Clear Sans Regular</vt:lpstr>
      <vt:lpstr>Clear Sans Regular Bold</vt:lpstr>
      <vt:lpstr>Comic Sans MS</vt:lpstr>
      <vt:lpstr>Georgia</vt:lpstr>
      <vt:lpstr>Helvetica</vt:lpstr>
      <vt:lpstr>Montserrat Bold</vt:lpstr>
      <vt:lpstr>Open Sans</vt:lpstr>
      <vt:lpstr>Open Sans Light</vt:lpstr>
      <vt:lpstr>Symbol</vt:lpstr>
      <vt:lpstr>Times New Roman</vt:lpstr>
      <vt:lpstr>Trebuchet MS</vt:lpstr>
      <vt:lpstr>Воздушный поток</vt:lpstr>
      <vt:lpstr>Слайд think-cell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Господин Н. (И.С. Тургенева “Ася”) Неискренний, холодный Не понял, не успел, полюбил Он расточал “люблю” на ветер, он твердил его среди пустых людей, но он не сказал его ей Безумец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Komp</dc:creator>
  <cp:lastModifiedBy>user</cp:lastModifiedBy>
  <cp:revision>831</cp:revision>
  <cp:lastPrinted>2019-08-02T09:06:22Z</cp:lastPrinted>
  <dcterms:created xsi:type="dcterms:W3CDTF">2018-07-24T05:59:49Z</dcterms:created>
  <dcterms:modified xsi:type="dcterms:W3CDTF">2023-05-22T12:10:40Z</dcterms:modified>
</cp:coreProperties>
</file>