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57" r:id="rId4"/>
    <p:sldId id="258" r:id="rId5"/>
    <p:sldId id="277" r:id="rId6"/>
    <p:sldId id="259" r:id="rId7"/>
    <p:sldId id="287" r:id="rId8"/>
    <p:sldId id="288" r:id="rId9"/>
    <p:sldId id="280" r:id="rId10"/>
    <p:sldId id="283" r:id="rId11"/>
    <p:sldId id="284" r:id="rId12"/>
    <p:sldId id="286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F22AF-7010-4586-9303-0EE57E0EBCC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9E71E-32F2-4A75-B0F0-6B240F7BD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2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D1324-F8B6-4DA0-B1AA-F46B5752D59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9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900A-F148-45F7-836D-11B728733E9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270-D085-4D77-B0E3-9216C650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900A-F148-45F7-836D-11B728733E9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270-D085-4D77-B0E3-9216C650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1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900A-F148-45F7-836D-11B728733E9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270-D085-4D77-B0E3-9216C650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0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900A-F148-45F7-836D-11B728733E9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270-D085-4D77-B0E3-9216C650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5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900A-F148-45F7-836D-11B728733E9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270-D085-4D77-B0E3-9216C650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6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900A-F148-45F7-836D-11B728733E9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270-D085-4D77-B0E3-9216C650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9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900A-F148-45F7-836D-11B728733E9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270-D085-4D77-B0E3-9216C650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8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900A-F148-45F7-836D-11B728733E9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270-D085-4D77-B0E3-9216C650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8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900A-F148-45F7-836D-11B728733E9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270-D085-4D77-B0E3-9216C650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1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900A-F148-45F7-836D-11B728733E9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270-D085-4D77-B0E3-9216C650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5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900A-F148-45F7-836D-11B728733E9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270-D085-4D77-B0E3-9216C650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8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900A-F148-45F7-836D-11B728733E9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E270-D085-4D77-B0E3-9216C650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4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5553" y="371928"/>
            <a:ext cx="11335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«Я – эффективный учитель.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Организация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содержания образования в контексте развития функциональной грамотности»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64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ПЕДСОВЕТ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" y="1716080"/>
            <a:ext cx="12051211" cy="484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в обучении инновационных методов, современных образовательных и информационно-коммуникационных технологий.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(коллегиальное) обсуждение процесса и результатов профессиональной деятельности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Ознакомиться с актуальными теоретическими и практическими материалами.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системы конкретных действий отдельно взятого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методобъединения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повышению качества образования учащихся.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причины, которые приводят к снижению мотивации учащихся,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включая педагогические ошибки.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Продемонстрировать на педсовете конкретные формы и методы проведения уроков (учебных ситуаций, педагогических инструментов и др.)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Продемонстрировать на педсовете использование Интернет ресурсов (ЦОР) для повышения мотивации уч-ся и эффективной работы учителя данного МО.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Предложить конкретные действия по работе с учащимися группы риска, с их родителями, психологом школы, социальным работников, коллегами и др.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66" y="103868"/>
            <a:ext cx="11053354" cy="588463"/>
          </a:xfrm>
        </p:spPr>
        <p:txBody>
          <a:bodyPr/>
          <a:lstStyle/>
          <a:p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в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сотрудничестве (командная</a:t>
            </a:r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групповая работа)</a:t>
            </a:r>
          </a:p>
        </p:txBody>
      </p:sp>
      <p:pic>
        <p:nvPicPr>
          <p:cNvPr id="6146" name="Picture 2" descr="http://images.myshared.ru/66/1356865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98" y="877277"/>
            <a:ext cx="7878082" cy="590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286749"/>
            <a:ext cx="10515600" cy="562337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Разноуровневое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обучение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8" y="1023317"/>
            <a:ext cx="9890447" cy="57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274638"/>
            <a:ext cx="11743508" cy="4176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 инновационной оценки «Портфель достижений»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468" r="3617"/>
          <a:stretch/>
        </p:blipFill>
        <p:spPr>
          <a:xfrm>
            <a:off x="1045026" y="1026161"/>
            <a:ext cx="9849396" cy="56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7829" y="1274429"/>
            <a:ext cx="109074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Любые образовательные технологии – 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это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ещё не гарантия успеха. </a:t>
            </a:r>
          </a:p>
          <a:p>
            <a:pPr algn="ctr">
              <a:buFont typeface="Wingdings" pitchFamily="2" charset="2"/>
              <a:buNone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Главным является органическое соединение эффективных образовательных технологий и личности педагога.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44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… .Развивающемуся обществу нужны современно образованные, нравственные, предприимчивые люди, которые могут самостоятельно принимать ответственные решения в ситуации выбора, прогнозируя их возможные последствия, способные к сотрудничеству, отличающиеся мобильностью, динамизмом, конструктивностью, обладающие развитым чувством ответственности за судьбу страны».   ( Концепция модернизации российского образования 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053882" cy="979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4345"/>
          <a:stretch/>
        </p:blipFill>
        <p:spPr>
          <a:xfrm>
            <a:off x="3053882" y="907004"/>
            <a:ext cx="9138118" cy="59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0845" y="104502"/>
            <a:ext cx="11062063" cy="77070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sz="16000" b="1" dirty="0" smtClean="0">
                <a:solidFill>
                  <a:srgbClr val="002060"/>
                </a:solidFill>
                <a:latin typeface="Arial Narrow" pitchFamily="34" charset="0"/>
              </a:rPr>
              <a:t>Рекомендации учителю</a:t>
            </a:r>
            <a:r>
              <a:rPr lang="ru-RU" sz="12800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12800" b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ru-RU" sz="1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587" y="1166955"/>
            <a:ext cx="11802116" cy="569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урока.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установка.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200" b="1" dirty="0"/>
              <a:t>Спланировать учебный </a:t>
            </a:r>
            <a:r>
              <a:rPr lang="ru-RU" sz="3200" b="1" dirty="0" smtClean="0"/>
              <a:t>материал.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200" b="1" dirty="0"/>
              <a:t>Упорядочить учебные задания в соответствии с принципом </a:t>
            </a:r>
            <a:r>
              <a:rPr lang="ru-RU" sz="3200" b="1" dirty="0" smtClean="0"/>
              <a:t>«от </a:t>
            </a:r>
            <a:r>
              <a:rPr lang="ru-RU" sz="3200" b="1" dirty="0"/>
              <a:t>простого к </a:t>
            </a:r>
            <a:r>
              <a:rPr lang="ru-RU" sz="3200" b="1" dirty="0" smtClean="0"/>
              <a:t>сложному».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200" b="1" dirty="0"/>
              <a:t>Продумать "изюминку" урока. </a:t>
            </a:r>
            <a:endParaRPr lang="ru-RU" sz="3200" b="1" dirty="0" smtClean="0"/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200" b="1" dirty="0"/>
              <a:t>Сгруппировать отобранный учебный материал. </a:t>
            </a:r>
            <a:endParaRPr lang="ru-RU" sz="3200" b="1" dirty="0" smtClean="0"/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200" b="1" dirty="0"/>
              <a:t>Спланировать контроль за деятельностью учащихся на </a:t>
            </a:r>
            <a:r>
              <a:rPr lang="ru-RU" sz="3200" b="1" dirty="0" smtClean="0"/>
              <a:t>уроке.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200" b="1" dirty="0"/>
              <a:t>Подготовить оборудование для урока. </a:t>
            </a:r>
            <a:endParaRPr lang="ru-RU" sz="3200" b="1" dirty="0" smtClean="0"/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200" b="1" dirty="0"/>
              <a:t>Продумать задания на </a:t>
            </a:r>
            <a:r>
              <a:rPr lang="ru-RU" sz="3200" b="1" dirty="0" smtClean="0"/>
              <a:t>дом.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овременные педагогические технологии – это набор операций по конструированию знаний, умений, навыков и отношений в соответствии с поставленными целям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6" y="29392"/>
            <a:ext cx="9104811" cy="68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900igr.net/up/datas/254321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4" y="0"/>
            <a:ext cx="9236619" cy="692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0845" y="104502"/>
            <a:ext cx="11062063" cy="77070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sz="12800" b="1" u="sng" dirty="0" smtClean="0">
                <a:latin typeface="Arial Narrow" pitchFamily="34" charset="0"/>
              </a:rPr>
              <a:t>Технология развивающего обучения</a:t>
            </a:r>
            <a:br>
              <a:rPr lang="ru-RU" sz="12800" b="1" u="sng" dirty="0" smtClean="0">
                <a:latin typeface="Arial Narrow" pitchFamily="34" charset="0"/>
              </a:rPr>
            </a:br>
            <a:endParaRPr lang="ru-RU" sz="128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21" r="918" b="2223"/>
          <a:stretch/>
        </p:blipFill>
        <p:spPr>
          <a:xfrm>
            <a:off x="741211" y="613955"/>
            <a:ext cx="10257715" cy="59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0845" y="104502"/>
            <a:ext cx="11062063" cy="77070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sz="12800" b="1" u="sng" dirty="0" smtClean="0">
                <a:solidFill>
                  <a:srgbClr val="002060"/>
                </a:solidFill>
                <a:latin typeface="Arial Narrow" pitchFamily="34" charset="0"/>
              </a:rPr>
              <a:t>Технология дистанционного обучения</a:t>
            </a:r>
            <a:r>
              <a:rPr lang="ru-RU" sz="12800" b="1" u="sng" dirty="0" smtClean="0">
                <a:latin typeface="Arial Narrow" pitchFamily="34" charset="0"/>
              </a:rPr>
              <a:t/>
            </a:r>
            <a:br>
              <a:rPr lang="ru-RU" sz="12800" b="1" u="sng" dirty="0" smtClean="0">
                <a:latin typeface="Arial Narrow" pitchFamily="34" charset="0"/>
              </a:rPr>
            </a:br>
            <a:endParaRPr lang="ru-RU" sz="128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10" r="5069" b="3580"/>
          <a:stretch/>
        </p:blipFill>
        <p:spPr>
          <a:xfrm>
            <a:off x="1060533" y="774280"/>
            <a:ext cx="9842686" cy="58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473" y="0"/>
            <a:ext cx="11062063" cy="7707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Arial Narrow" pitchFamily="34" charset="0"/>
              </a:rPr>
              <a:t>Технология проблемно-диалогического обучения</a:t>
            </a:r>
            <a:r>
              <a:rPr lang="ru-RU" sz="3600" b="1" u="sng" dirty="0" smtClean="0">
                <a:latin typeface="Arial Narrow" pitchFamily="34" charset="0"/>
              </a:rPr>
              <a:t/>
            </a:r>
            <a:br>
              <a:rPr lang="ru-RU" sz="3600" b="1" u="sng" dirty="0" smtClean="0">
                <a:latin typeface="Arial Narrow" pitchFamily="34" charset="0"/>
              </a:rPr>
            </a:br>
            <a:endParaRPr lang="ru-RU" sz="3600" u="sng" dirty="0"/>
          </a:p>
        </p:txBody>
      </p:sp>
      <p:pic>
        <p:nvPicPr>
          <p:cNvPr id="1026" name="Picture 2" descr="http://900igr.net/up/datas/205008/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52" y="770709"/>
            <a:ext cx="7869262" cy="590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231</Words>
  <Application>Microsoft Office PowerPoint</Application>
  <PresentationFormat>Широкоэкранный</PresentationFormat>
  <Paragraphs>33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Технология проблемно-диалогического обучения </vt:lpstr>
      <vt:lpstr>Обучение в сотрудничестве (командная, групповая работа)</vt:lpstr>
      <vt:lpstr>Разноуровневое обучение</vt:lpstr>
      <vt:lpstr>Система  инновационной оценки «Портфель достижений»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2022-03-23T14:47:58Z</dcterms:created>
  <dcterms:modified xsi:type="dcterms:W3CDTF">2023-05-22T12:01:08Z</dcterms:modified>
</cp:coreProperties>
</file>