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17" autoAdjust="0"/>
  </p:normalViewPr>
  <p:slideViewPr>
    <p:cSldViewPr>
      <p:cViewPr>
        <p:scale>
          <a:sx n="67" d="100"/>
          <a:sy n="67" d="100"/>
        </p:scale>
        <p:origin x="-125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59898"/>
            <a:ext cx="7435552" cy="10528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дистанционного обучения</a:t>
            </a:r>
            <a:endParaRPr lang="ru-RU" sz="4000" b="1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420888"/>
            <a:ext cx="7651576" cy="345638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Санаторная школа-интернат №6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Ярославль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2020г.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98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32656"/>
            <a:ext cx="311045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116632"/>
            <a:ext cx="3935411" cy="6206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409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75" y="310733"/>
            <a:ext cx="3725341" cy="580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0648"/>
            <a:ext cx="4104456" cy="6374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472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147" y="382924"/>
            <a:ext cx="3865885" cy="5755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48680"/>
            <a:ext cx="3705651" cy="5661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767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80467"/>
            <a:ext cx="3556320" cy="55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76512"/>
            <a:ext cx="4215658" cy="5328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758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8639"/>
            <a:ext cx="5112568" cy="6705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207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0648"/>
            <a:ext cx="5328592" cy="6453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63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969010"/>
              </p:ext>
            </p:extLst>
          </p:nvPr>
        </p:nvGraphicFramePr>
        <p:xfrm>
          <a:off x="2267744" y="0"/>
          <a:ext cx="5832648" cy="6957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Документ" r:id="rId4" imgW="6404324" imgH="9135735" progId="Word.Document.12">
                  <p:embed/>
                </p:oleObj>
              </mc:Choice>
              <mc:Fallback>
                <p:oleObj name="Документ" r:id="rId4" imgW="6404324" imgH="91357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67744" y="0"/>
                        <a:ext cx="5832648" cy="6957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4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44624"/>
            <a:ext cx="7674056" cy="6203776"/>
          </a:xfrm>
        </p:spPr>
        <p:txBody>
          <a:bodyPr>
            <a:noAutofit/>
          </a:bodyPr>
          <a:lstStyle/>
          <a:p>
            <a:pPr marL="82296" indent="0" algn="ctr">
              <a:spcBef>
                <a:spcPts val="0"/>
              </a:spcBef>
              <a:buNone/>
            </a:pP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модель реализации образовательных программ </a:t>
            </a:r>
          </a:p>
          <a:p>
            <a:pPr marL="82296" indent="0" algn="ctr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начального общего, основного общего, среднего общего образования, </a:t>
            </a:r>
          </a:p>
          <a:p>
            <a:pPr algn="ctr">
              <a:spcBef>
                <a:spcPts val="0"/>
              </a:spcBef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дополнительных общеобразовательных программ с применением электронного обучения и дистанционных образовательных технологий </a:t>
            </a:r>
          </a:p>
          <a:p>
            <a:endParaRPr lang="ru-RU" sz="1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Образовательная организация, осуществляющая образовательную деятельность по образовательным программам начального общего, основного общего, среднего общего образования и (или) по дополнительным общеобразовательным программам с применением электронного обучения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дистанционных образовательных технологий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0"/>
              </a:spcBef>
            </a:pPr>
            <a:endParaRPr lang="ru-RU" sz="1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 </a:t>
            </a:r>
            <a:r>
              <a:rPr lang="ru-RU" sz="1400" u="sng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 и утверждает локальный акт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(приказ, положение)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дистанционного обучения, в котором определяет, в том числе порядок оказания учебно-методической помощи обучающимся (индивидуальных консультаций) и проведения текущего контроля и итогового контроля по учебным дисциплинам;</a:t>
            </a:r>
          </a:p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 </a:t>
            </a:r>
            <a:r>
              <a:rPr lang="ru-RU" sz="1400" u="sng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 расписание занятий на каждый учебный день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учебным планом по каждой дисциплине, предусматривая дифференциацию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классам и сокращение времени проведения урока до 30 минут; </a:t>
            </a:r>
          </a:p>
          <a:p>
            <a:pPr algn="just"/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3.3.  </a:t>
            </a:r>
            <a:r>
              <a:rPr lang="ru-RU" sz="1400" u="sng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информирует обучающихся и их родителей о реализации образовательных программ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их частей с применением электронного обучения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дистанционных образовательных технологий (далее –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дистанционное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обучение), в том числе знакомит с расписанием занятий, графиком проведения текущего контроля и итогового контроля по учебным дисциплинам, консультаций;</a:t>
            </a:r>
          </a:p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3.4. обеспечивает ведение учета результатов образовательного процесса в электронной форме.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74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2296" lvl="0" algn="ctr">
              <a:spcBef>
                <a:spcPts val="0"/>
              </a:spcBef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Примерная модель реализации образовательных программ </a:t>
            </a:r>
            <a:br>
              <a:rPr lang="ru-RU" sz="16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начального общего, основного общего, среднего общего образования, </a:t>
            </a:r>
            <a:br>
              <a:rPr lang="ru-RU" sz="16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 также дополнительных общеобразовательных программ с применением электронного обучения и дистанционных образовательных технологий </a:t>
            </a:r>
            <a:br>
              <a:rPr lang="ru-RU" sz="16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16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lvl="0" indent="0" algn="just">
              <a:buClr>
                <a:srgbClr val="3891A7"/>
              </a:buClr>
              <a:buNone/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400" u="sng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</a:t>
            </a:r>
            <a:r>
              <a:rPr lang="ru-RU" sz="1400" u="sng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(законными представителями) обучающегося формы дистанционного обучения по образовательной программе начального общего, основного общего либо среднего общего образования, а также по дополнительным общеобразовательным программам подтверждается документально (наличие письменного заявления родителя(ей) (законного представителя).</a:t>
            </a:r>
          </a:p>
          <a:p>
            <a:pPr marL="82296" lvl="0" indent="0" algn="just">
              <a:buClr>
                <a:srgbClr val="3891A7"/>
              </a:buClr>
              <a:buNone/>
            </a:pP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При реализации образовательных программ начального общего, основного общего, среднего общего образования, а также по дополнительным общеобразовательным программам с применением электронного обучения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дистанционных образовательных технологий образовательной организации рекомендуется </a:t>
            </a:r>
            <a:r>
              <a:rPr lang="ru-RU" sz="1400" u="sng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внесение соответствующих корректировок </a:t>
            </a:r>
            <a:r>
              <a:rPr lang="ru-RU" sz="1400" u="sng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u="sng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программы и (или) учебные планы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 форм обучения (лекция, онлайн консультация), технических средств обучения. </a:t>
            </a:r>
            <a:endParaRPr lang="ru-RU" sz="14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lvl="0" indent="0" algn="just">
              <a:buClr>
                <a:srgbClr val="3891A7"/>
              </a:buClr>
              <a:buNone/>
            </a:pPr>
            <a:endParaRPr lang="ru-RU" sz="1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lvl="0" indent="0" algn="just">
              <a:buClr>
                <a:srgbClr val="3891A7"/>
              </a:buClr>
              <a:buNone/>
            </a:pP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В соответствии с техническими возможностями образовательная организация организовывает проведение учебных занятий, консультаций, </a:t>
            </a:r>
            <a:r>
              <a:rPr lang="ru-RU" sz="1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вебинаров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школьном портале или иной платформе с использованием различных электронных образовательных ресурсов (в приложении к настоящим Методическим рекомендациям приводится пример организации урока в режиме видеоконференцсвязи с использованием платформы Скайп).</a:t>
            </a:r>
          </a:p>
          <a:p>
            <a:pPr marL="82296" indent="0" algn="just">
              <a:buNone/>
            </a:pPr>
            <a:endParaRPr lang="ru-RU" sz="1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63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модель реализации образовательных программ </a:t>
            </a:r>
            <a:br>
              <a:rPr lang="ru-RU" sz="16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начального общего, основного общего, среднего общего образования, </a:t>
            </a:r>
            <a:br>
              <a:rPr lang="ru-RU" sz="16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дополнительных общеобразовательных программ с применением электронного обучения и дистанционных образовательных технологий</a:t>
            </a:r>
            <a:endParaRPr lang="ru-RU" sz="16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Clr>
                <a:srgbClr val="3891A7"/>
              </a:buClr>
            </a:pPr>
            <a:r>
              <a:rPr lang="ru-RU" sz="1300" dirty="0" smtClean="0">
                <a:solidFill>
                  <a:prstClr val="black"/>
                </a:solidFill>
              </a:rPr>
              <a:t>8.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Педагогическим работникам образовательной организации при реализации образовательных программ начального общего, основного общего, среднего общего образования, а также при реализации дополнительных общеобразовательных программ с применением электронного обучения и дистанционных образовательных технологий:</a:t>
            </a:r>
          </a:p>
          <a:p>
            <a:pPr lvl="0" algn="just">
              <a:buClr>
                <a:srgbClr val="3891A7"/>
              </a:buClr>
            </a:pP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планировать свою педагогическую деятельность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системы дистанционного обучения, создавать простейшие, нужные для обучающихся, ресурсы и задания; </a:t>
            </a:r>
          </a:p>
          <a:p>
            <a:pPr lvl="0" algn="just">
              <a:buClr>
                <a:srgbClr val="3891A7"/>
              </a:buClr>
            </a:pP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выражать свое отношение к работам обучающихся в виде текстовых или аудио рецензий, устных онлайн консультаций.</a:t>
            </a:r>
          </a:p>
          <a:p>
            <a:pPr lvl="0" algn="just">
              <a:buClr>
                <a:srgbClr val="3891A7"/>
              </a:buClr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реализации образовательных программ начального общего, основного общего, среднего общего образования, а также дополнительных общеобразовательных программ с применением электронного обучения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дистанционных образовательных технологий руководителю либо иному уполномоченному должностному лицу образовательной организации рекомендуется взять на себя </a:t>
            </a:r>
            <a:r>
              <a:rPr lang="ru-RU" sz="1400" u="sng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ежедневного мониторинга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 присутствующих в организации обучающихся, обучающихся с применением электронного обучения, дистанционных образовательных технологий и тех, кто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болезни временно не участвует в образовательном процессе (заболевшие обучающиеся). </a:t>
            </a:r>
          </a:p>
          <a:p>
            <a:pPr lvl="0" algn="just">
              <a:buClr>
                <a:srgbClr val="3891A7"/>
              </a:buClr>
            </a:pP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допускается интеграция форм обучения, например очного и электронного обучения с использованием дистанционных образовательных технологий. </a:t>
            </a:r>
          </a:p>
          <a:p>
            <a:pPr marL="82296" indent="0">
              <a:buNone/>
            </a:pPr>
            <a:endParaRPr lang="ru-RU" sz="1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03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473075"/>
            <a:ext cx="5953125" cy="591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049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8032" cy="490066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Базовая модель дистанционного обучения</a:t>
            </a:r>
            <a:b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692696"/>
            <a:ext cx="7674056" cy="6048672"/>
          </a:xfrm>
        </p:spPr>
        <p:txBody>
          <a:bodyPr>
            <a:normAutofit fontScale="25000" lnSpcReduction="20000"/>
          </a:bodyPr>
          <a:lstStyle/>
          <a:p>
            <a:pPr marL="82296" indent="0" algn="just">
              <a:buNone/>
            </a:pPr>
            <a:r>
              <a:rPr lang="ru-RU" sz="5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Инвариантная </a:t>
            </a:r>
            <a:r>
              <a:rPr lang="ru-RU" sz="5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модели неизменна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обеспечивает преемственность в организации образовательного процесса в изменившихся условиях. </a:t>
            </a:r>
          </a:p>
          <a:p>
            <a:pPr marL="82296" indent="0" algn="just">
              <a:buNone/>
            </a:pPr>
            <a:r>
              <a:rPr lang="ru-RU" sz="5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 модели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реализацию принципов дифференциации и индивидуализации, учет специфики санаторной школы-интерната, учет технического (ресурсного) оснащения учебного места обучающегося, «гибкие» индивидуальные образовательные маршруты и пути функционирования образовательного (учебно-воспитательного и развивающего) процесса. </a:t>
            </a: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функциональным обязанностям </a:t>
            </a:r>
            <a:r>
              <a:rPr lang="ru-RU" sz="5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команды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педагогического коллектива относится разработка инвариантной части модели и включает в себя утверждение нормативно-правовой и учебно-методической базы электронного и дистанционного обучения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электронного и дистанционного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обучения;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акты (положения) об организации электронного и дистанционного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обучения;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и дополнений в основную образовательную программу начального и основного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календарного учебного графика с указанием периода и форм промежуточной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аттестации;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уроков/занятий на каждый учебный день в соответствии с учебным планом, предусматривая дифференциацию по классам и сокращение времени проведения урока в соответствии с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СанПиН;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программ учебных предметов и курсов внеурочной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 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и их родителей о реализации образовательных программ или их частей с применением электронного и дистанционного обучения, с расписанием уроков/занятий, графиком проведения текущего контроля и итогового контроля по учебным дисциплинам,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консультаций; 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отчетной документации и учет результатов образовательного процесса в электронной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форме. 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41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8032" cy="418058"/>
          </a:xfrm>
        </p:spPr>
        <p:txBody>
          <a:bodyPr/>
          <a:lstStyle/>
          <a:p>
            <a:pPr algn="ctr"/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Вариативная часть модели 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764704"/>
            <a:ext cx="7674056" cy="5904656"/>
          </a:xfrm>
        </p:spPr>
        <p:txBody>
          <a:bodyPr>
            <a:normAutofit fontScale="250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600" dirty="0" smtClean="0">
                <a:latin typeface="Times New Roman"/>
                <a:ea typeface="Times New Roman"/>
                <a:cs typeface="Times New Roman"/>
              </a:rPr>
              <a:t>состоит 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из «частных» индивидуально ориентированных векторов и опирается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взаимозависимые структурные части модели: «Техническое (ресурсное) оснащение учебного места обучающегося» и «Пути функционирования образовательного (учебно-воспитательного и развивающего) процесса».</a:t>
            </a:r>
            <a:endParaRPr lang="ru-RU" sz="56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600" dirty="0">
                <a:latin typeface="Times New Roman"/>
                <a:ea typeface="Times New Roman"/>
                <a:cs typeface="Times New Roman"/>
              </a:rPr>
              <a:t>С учетом технического (ресурсного) оснащения учебного места обучающегося педагогические работники при согласовании с родителями/лицами их заменяющими </a:t>
            </a:r>
            <a:r>
              <a:rPr lang="ru-RU" sz="5600" i="1" dirty="0">
                <a:latin typeface="Times New Roman"/>
                <a:ea typeface="Times New Roman"/>
                <a:cs typeface="Times New Roman"/>
              </a:rPr>
              <a:t>определяют пути функционирования образовательного процесса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, определяется  форма организации образовательного процесса, подбираются соответствующие образовательные технологии и методы работы. </a:t>
            </a:r>
            <a:endParaRPr lang="ru-RU" sz="56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200" b="1" dirty="0">
                <a:latin typeface="Times New Roman"/>
                <a:ea typeface="Times New Roman"/>
                <a:cs typeface="Times New Roman"/>
              </a:rPr>
              <a:t>Форма А.</a:t>
            </a:r>
            <a:r>
              <a:rPr lang="ru-RU" sz="5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5200" dirty="0" smtClean="0">
                <a:latin typeface="Times New Roman"/>
                <a:ea typeface="Times New Roman"/>
                <a:cs typeface="Times New Roman"/>
              </a:rPr>
              <a:t>Разрабатывается </a:t>
            </a:r>
            <a:r>
              <a:rPr lang="ru-RU" sz="5200" dirty="0">
                <a:latin typeface="Times New Roman"/>
                <a:ea typeface="Times New Roman"/>
                <a:cs typeface="Times New Roman"/>
              </a:rPr>
              <a:t>с учетом </a:t>
            </a:r>
            <a:r>
              <a:rPr lang="ru-RU" sz="5200" i="1" dirty="0">
                <a:latin typeface="Times New Roman"/>
                <a:ea typeface="Times New Roman"/>
                <a:cs typeface="Times New Roman"/>
              </a:rPr>
              <a:t>полного</a:t>
            </a:r>
            <a:r>
              <a:rPr lang="ru-RU" sz="5200" dirty="0">
                <a:latin typeface="Times New Roman"/>
                <a:ea typeface="Times New Roman"/>
                <a:cs typeface="Times New Roman"/>
              </a:rPr>
              <a:t> технического оснащения учебного места обучающегося (наличие персонального компьютера/планшета, стабильного выхода в интернет). Педагоги обеспечивают </a:t>
            </a:r>
            <a:r>
              <a:rPr lang="ru-RU" sz="5200" dirty="0">
                <a:latin typeface="Times New Roman"/>
                <a:ea typeface="Calibri"/>
                <a:cs typeface="Times New Roman"/>
              </a:rPr>
              <a:t>подбор учебных заданий в соответствии с расписанием через социальную сеть </a:t>
            </a:r>
            <a:r>
              <a:rPr lang="ru-RU" sz="5200" dirty="0" err="1">
                <a:latin typeface="Times New Roman"/>
                <a:ea typeface="Calibri"/>
                <a:cs typeface="Times New Roman"/>
              </a:rPr>
              <a:t>ВКонтакте</a:t>
            </a:r>
            <a:r>
              <a:rPr lang="ru-RU" sz="5200" dirty="0">
                <a:latin typeface="Times New Roman"/>
                <a:ea typeface="Calibri"/>
                <a:cs typeface="Times New Roman"/>
              </a:rPr>
              <a:t>, образовательные платформы,</a:t>
            </a:r>
            <a:r>
              <a:rPr lang="ru-RU" sz="52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5200" dirty="0">
                <a:latin typeface="Times New Roman"/>
                <a:ea typeface="Calibri"/>
                <a:cs typeface="Times New Roman"/>
              </a:rPr>
              <a:t>образовательные сайты.</a:t>
            </a:r>
            <a:endParaRPr lang="ru-RU" sz="52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200" b="1" dirty="0">
                <a:latin typeface="Times New Roman"/>
                <a:ea typeface="Times New Roman"/>
                <a:cs typeface="Times New Roman"/>
              </a:rPr>
              <a:t>Форма В.</a:t>
            </a:r>
            <a:r>
              <a:rPr lang="ru-RU" sz="5200" dirty="0">
                <a:latin typeface="Times New Roman"/>
                <a:ea typeface="Times New Roman"/>
                <a:cs typeface="Times New Roman"/>
              </a:rPr>
              <a:t> Р</a:t>
            </a:r>
            <a:r>
              <a:rPr lang="ru-RU" sz="5200" dirty="0" smtClean="0">
                <a:latin typeface="Times New Roman"/>
                <a:ea typeface="Times New Roman"/>
                <a:cs typeface="Times New Roman"/>
              </a:rPr>
              <a:t>азрабатывается </a:t>
            </a:r>
            <a:r>
              <a:rPr lang="ru-RU" sz="5200" dirty="0">
                <a:latin typeface="Times New Roman"/>
                <a:ea typeface="Times New Roman"/>
                <a:cs typeface="Times New Roman"/>
              </a:rPr>
              <a:t>с учетом </a:t>
            </a:r>
            <a:r>
              <a:rPr lang="ru-RU" sz="5200" i="1" dirty="0">
                <a:latin typeface="Times New Roman"/>
                <a:ea typeface="Times New Roman"/>
                <a:cs typeface="Times New Roman"/>
              </a:rPr>
              <a:t>частичного</a:t>
            </a:r>
            <a:r>
              <a:rPr lang="ru-RU" sz="5200" dirty="0">
                <a:latin typeface="Times New Roman"/>
                <a:ea typeface="Times New Roman"/>
                <a:cs typeface="Times New Roman"/>
              </a:rPr>
              <a:t> технического оснащения учебного места обучающегося (наличие персонального компьютера/планшета, стабильного выхода в интернет, но компьютер поддерживает не все серверы, нет доступа на видео-хостинги). Педагоги обеспечивают </a:t>
            </a:r>
            <a:r>
              <a:rPr lang="ru-RU" sz="5200" dirty="0">
                <a:latin typeface="Times New Roman"/>
                <a:ea typeface="Calibri"/>
                <a:cs typeface="Times New Roman"/>
              </a:rPr>
              <a:t>подбор учебных заданий в соответствии с расписанием через социальную сеть </a:t>
            </a:r>
            <a:r>
              <a:rPr lang="ru-RU" sz="5200" dirty="0" err="1">
                <a:latin typeface="Times New Roman"/>
                <a:ea typeface="Calibri"/>
                <a:cs typeface="Times New Roman"/>
              </a:rPr>
              <a:t>ВКонтакте</a:t>
            </a:r>
            <a:r>
              <a:rPr lang="ru-RU" sz="5200" dirty="0">
                <a:latin typeface="Times New Roman"/>
                <a:ea typeface="Calibri"/>
                <a:cs typeface="Times New Roman"/>
              </a:rPr>
              <a:t>.</a:t>
            </a:r>
            <a:endParaRPr lang="ru-RU" sz="52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200" b="1" dirty="0">
                <a:latin typeface="Times New Roman"/>
                <a:ea typeface="Times New Roman"/>
                <a:cs typeface="Times New Roman"/>
              </a:rPr>
              <a:t>Форма С.</a:t>
            </a:r>
            <a:r>
              <a:rPr lang="ru-RU" sz="5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5200" dirty="0" smtClean="0">
                <a:latin typeface="Times New Roman"/>
                <a:ea typeface="Times New Roman"/>
                <a:cs typeface="Times New Roman"/>
              </a:rPr>
              <a:t>Разрабатывается </a:t>
            </a:r>
            <a:r>
              <a:rPr lang="ru-RU" sz="5200" dirty="0">
                <a:latin typeface="Times New Roman"/>
                <a:ea typeface="Times New Roman"/>
                <a:cs typeface="Times New Roman"/>
              </a:rPr>
              <a:t>с учетом </a:t>
            </a:r>
            <a:r>
              <a:rPr lang="ru-RU" sz="5200" i="1" dirty="0">
                <a:latin typeface="Times New Roman"/>
                <a:ea typeface="Times New Roman"/>
                <a:cs typeface="Times New Roman"/>
              </a:rPr>
              <a:t>недостаточного </a:t>
            </a:r>
            <a:r>
              <a:rPr lang="ru-RU" sz="5200" dirty="0">
                <a:latin typeface="Times New Roman"/>
                <a:ea typeface="Times New Roman"/>
                <a:cs typeface="Times New Roman"/>
              </a:rPr>
              <a:t>технического оснащения учебного места обучающегося (отсутствие персонального компьютера/планшета, но наличие телефона с выходом в интернет). Педагоги обеспечивают </a:t>
            </a:r>
            <a:r>
              <a:rPr lang="ru-RU" sz="5200" dirty="0">
                <a:latin typeface="Times New Roman"/>
                <a:ea typeface="Calibri"/>
                <a:cs typeface="Times New Roman"/>
              </a:rPr>
              <a:t>подбор учебных заданий в соответствии с расписанием, с указанием контрольных сроков сдачи, назначают контрольные даты для телефонной связи.</a:t>
            </a:r>
            <a:endParaRPr lang="ru-RU" sz="52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200" b="1" dirty="0">
                <a:latin typeface="Times New Roman"/>
                <a:ea typeface="Calibri"/>
                <a:cs typeface="Times New Roman"/>
              </a:rPr>
              <a:t>Форма </a:t>
            </a:r>
            <a:r>
              <a:rPr lang="en-US" sz="5200" b="1" dirty="0">
                <a:latin typeface="Times New Roman"/>
                <a:ea typeface="Calibri"/>
                <a:cs typeface="Times New Roman"/>
              </a:rPr>
              <a:t>D</a:t>
            </a:r>
            <a:r>
              <a:rPr lang="ru-RU" sz="5200" b="1" dirty="0">
                <a:latin typeface="Times New Roman"/>
                <a:ea typeface="Calibri"/>
                <a:cs typeface="Times New Roman"/>
              </a:rPr>
              <a:t>.</a:t>
            </a:r>
            <a:r>
              <a:rPr lang="ru-RU" sz="5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5200" dirty="0" smtClean="0">
                <a:latin typeface="Times New Roman"/>
                <a:ea typeface="Times New Roman"/>
                <a:cs typeface="Times New Roman"/>
              </a:rPr>
              <a:t>Разрабатывается </a:t>
            </a:r>
            <a:r>
              <a:rPr lang="ru-RU" sz="5200" dirty="0">
                <a:latin typeface="Times New Roman"/>
                <a:ea typeface="Times New Roman"/>
                <a:cs typeface="Times New Roman"/>
              </a:rPr>
              <a:t>с учетом </a:t>
            </a:r>
            <a:r>
              <a:rPr lang="ru-RU" sz="5200" i="1" dirty="0">
                <a:latin typeface="Times New Roman"/>
                <a:ea typeface="Times New Roman"/>
                <a:cs typeface="Times New Roman"/>
              </a:rPr>
              <a:t>полного отсутствия </a:t>
            </a:r>
            <a:r>
              <a:rPr lang="ru-RU" sz="5200" dirty="0">
                <a:latin typeface="Times New Roman"/>
                <a:ea typeface="Times New Roman"/>
                <a:cs typeface="Times New Roman"/>
              </a:rPr>
              <a:t>технических возможностей оснащения учебного места обучающегося (отсутствие персонального компьютера/планшета и телефона). Педагоги обеспечивают </a:t>
            </a:r>
            <a:r>
              <a:rPr lang="ru-RU" sz="5200" dirty="0">
                <a:latin typeface="Times New Roman"/>
                <a:ea typeface="Calibri"/>
                <a:cs typeface="Times New Roman"/>
              </a:rPr>
              <a:t>подбор учебных заданий на неделю с указанием контрольных сроков сдачи, назначают контрольные даты для передачи материалов через боксы.</a:t>
            </a:r>
            <a:endParaRPr lang="ru-RU" sz="52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200" dirty="0">
                <a:latin typeface="Times New Roman"/>
                <a:ea typeface="Times New Roman"/>
                <a:cs typeface="Times New Roman"/>
              </a:rPr>
              <a:t>При необходимости допускается интеграция форм обучения, например очного и электронного обучения с использованием дистанционных образовательных технологий.  </a:t>
            </a:r>
            <a:endParaRPr lang="ru-RU" sz="5200" dirty="0">
              <a:latin typeface="Calibri"/>
              <a:ea typeface="Calibri"/>
              <a:cs typeface="Times New Roman"/>
            </a:endParaRPr>
          </a:p>
          <a:p>
            <a:pPr marL="169926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40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8640"/>
            <a:ext cx="5802050" cy="6508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31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</TotalTime>
  <Words>1039</Words>
  <Application>Microsoft Office PowerPoint</Application>
  <PresentationFormat>Экран (4:3)</PresentationFormat>
  <Paragraphs>50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Солнцестояние</vt:lpstr>
      <vt:lpstr>Документ</vt:lpstr>
      <vt:lpstr>  Модель дистанционного обучения</vt:lpstr>
      <vt:lpstr>Презентация PowerPoint</vt:lpstr>
      <vt:lpstr>Презентация PowerPoint</vt:lpstr>
      <vt:lpstr>Примерная модель реализации образовательных программ  начального общего, основного общего, среднего общего образования,  а также дополнительных общеобразовательных программ с применением электронного обучения и дистанционных образовательных технологий  </vt:lpstr>
      <vt:lpstr>Примерная модель реализации образовательных программ  начального общего, основного общего, среднего общего образования,  а также дополнительных общеобразовательных программ с применением электронного обучения и дистанционных образовательных технологий</vt:lpstr>
      <vt:lpstr>Презентация PowerPoint</vt:lpstr>
      <vt:lpstr>Базовая модель дистанционного обучения </vt:lpstr>
      <vt:lpstr>Вариативная часть модели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Светлана Аракчеева</cp:lastModifiedBy>
  <cp:revision>9</cp:revision>
  <dcterms:created xsi:type="dcterms:W3CDTF">2020-11-12T06:41:46Z</dcterms:created>
  <dcterms:modified xsi:type="dcterms:W3CDTF">2020-11-12T11:44:55Z</dcterms:modified>
</cp:coreProperties>
</file>