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9" r:id="rId3"/>
    <p:sldId id="257" r:id="rId4"/>
    <p:sldId id="266" r:id="rId5"/>
    <p:sldId id="267" r:id="rId6"/>
    <p:sldId id="268" r:id="rId7"/>
    <p:sldId id="258" r:id="rId8"/>
    <p:sldId id="263" r:id="rId9"/>
    <p:sldId id="265" r:id="rId10"/>
    <p:sldId id="264" r:id="rId11"/>
    <p:sldId id="260" r:id="rId12"/>
    <p:sldId id="262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7064" autoAdjust="0"/>
  </p:normalViewPr>
  <p:slideViewPr>
    <p:cSldViewPr>
      <p:cViewPr>
        <p:scale>
          <a:sx n="66" d="100"/>
          <a:sy n="66" d="100"/>
        </p:scale>
        <p:origin x="-10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7B652-1046-44C5-9C3D-7D9B0FC1A727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A910F-B06D-4D4A-BA55-01794F89A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7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88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6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1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7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0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3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8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4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23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84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58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910F-B06D-4D4A-BA55-01794F89A80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8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skills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506" y="145809"/>
            <a:ext cx="8208912" cy="136815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программа перехода школы в эффективныЙ режим работы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8964488" cy="158911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Наименование ОО</a:t>
            </a:r>
          </a:p>
          <a:p>
            <a:pPr algn="ctr"/>
            <a:r>
              <a:rPr lang="ru-RU" dirty="0" smtClean="0"/>
              <a:t>муниципальное общеобразовательное учреждение «Санаторная школа-интернат № 6» г.Ярославль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84368" y="3103654"/>
            <a:ext cx="60305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</a:rPr>
              <a:t>Э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</a:rPr>
              <a:t>П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Desktop\IMG20191205124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2505"/>
            <a:ext cx="7308304" cy="337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60672" cy="7883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Приоритет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2: </a:t>
            </a:r>
            <a:r>
              <a:rPr lang="ru-RU" sz="2400" dirty="0" smtClean="0"/>
              <a:t>Повышение профессиональных компетенций </a:t>
            </a:r>
            <a:r>
              <a:rPr lang="ru-RU" sz="2400" dirty="0"/>
              <a:t>в вопросах </a:t>
            </a:r>
            <a:r>
              <a:rPr lang="ru-RU" sz="2400" dirty="0" smtClean="0"/>
              <a:t>профориентации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29000"/>
              </p:ext>
            </p:extLst>
          </p:nvPr>
        </p:nvGraphicFramePr>
        <p:xfrm>
          <a:off x="232070" y="1844824"/>
          <a:ext cx="8530479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714"/>
                <a:gridCol w="2880320"/>
                <a:gridCol w="325444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по приоритету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действий по каждой</a:t>
                      </a:r>
                      <a:r>
                        <a:rPr lang="ru-RU" baseline="0" dirty="0" smtClean="0"/>
                        <a:t> задаче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</a:t>
                      </a:r>
                      <a:r>
                        <a:rPr lang="ru-RU" baseline="0" dirty="0" smtClean="0"/>
                        <a:t> по каждой задаче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Разработка и модификация основных образовательных программ НОО и ООО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методистами ОО;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ПОС и ШМО;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социальными партнерами …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Разработаны и модифицированы 30 % образовательных программ внеурочной деятельности в вопросах профориентации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Повышение профессиональной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компетентности педагогов по данному вопросу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Внутрифирменное обучение;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Заочные и дистанционные курсы повышения квалификации…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 педагогов, работающих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основным образовательным программам прошли обучение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232070" y="1124744"/>
            <a:ext cx="8229600" cy="575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 по приоритету 2: </a:t>
            </a:r>
            <a:r>
              <a:rPr lang="ru-RU" dirty="0"/>
              <a:t>Способствовать развитию </a:t>
            </a:r>
            <a:r>
              <a:rPr lang="ru-RU" dirty="0" smtClean="0"/>
              <a:t>профессиональных компетенций в </a:t>
            </a:r>
            <a:r>
              <a:rPr lang="ru-RU" dirty="0"/>
              <a:t>вопросах </a:t>
            </a:r>
            <a:r>
              <a:rPr lang="ru-RU" dirty="0" smtClean="0"/>
              <a:t>профориентации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841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Приоритет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3: Расширение границ социального партнерства по привлечению специалистов к подготовке ГИА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505716"/>
              </p:ext>
            </p:extLst>
          </p:nvPr>
        </p:nvGraphicFramePr>
        <p:xfrm>
          <a:off x="215516" y="2276872"/>
          <a:ext cx="8568951" cy="38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998169"/>
                <a:gridCol w="271446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по приоритету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действий по каждой</a:t>
                      </a:r>
                      <a:r>
                        <a:rPr lang="ru-RU" baseline="0" dirty="0" smtClean="0"/>
                        <a:t> задаче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</a:t>
                      </a:r>
                      <a:r>
                        <a:rPr lang="ru-RU" baseline="0" dirty="0" smtClean="0"/>
                        <a:t> по каждой задаче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Привлечь социальных партнеров к коллективному планированию деятельности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Воркшоп с социальными партнерами;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Дистанционное взаимодействие…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Включение в деятельность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WorldSkills Russia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базе ЯПК</a:t>
                      </a:r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hlinkClick r:id="rId3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Изучить дистанционные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образовательные ресурсы по подготовке к ГИА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дистанционных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ресурсов по подготовке к ГИА;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участие в сетевых сообществах…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100 % детей используют дистанционные технологии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323528" y="1498086"/>
            <a:ext cx="8352928" cy="575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 по приоритету 3: </a:t>
            </a:r>
            <a:r>
              <a:rPr lang="ru-RU" dirty="0"/>
              <a:t>Способствовать развитию социального </a:t>
            </a:r>
            <a:r>
              <a:rPr lang="ru-RU" dirty="0" smtClean="0"/>
              <a:t>партнерства по привлечению специалистов по подготовке к ГИА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60672" cy="572356"/>
          </a:xfrm>
        </p:spPr>
        <p:txBody>
          <a:bodyPr>
            <a:normAutofit/>
          </a:bodyPr>
          <a:lstStyle/>
          <a:p>
            <a:pPr marL="114300" lvl="0">
              <a:buClr>
                <a:srgbClr val="93A299"/>
              </a:buClr>
            </a:pPr>
            <a:r>
              <a:rPr lang="ru-RU" sz="2200" b="1" dirty="0" smtClean="0">
                <a:solidFill>
                  <a:srgbClr val="C00000"/>
                </a:solidFill>
              </a:rPr>
              <a:t>ЦЕЛЕВЫЕ ПОКАЗАТЕЛИ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программы</a:t>
            </a:r>
            <a:endParaRPr lang="ru-RU" sz="2400" b="1" dirty="0">
              <a:solidFill>
                <a:srgbClr val="564B3C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273375"/>
              </p:ext>
            </p:extLst>
          </p:nvPr>
        </p:nvGraphicFramePr>
        <p:xfrm>
          <a:off x="179512" y="1340768"/>
          <a:ext cx="8784976" cy="510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40"/>
                <a:gridCol w="446693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реализации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 результативности</a:t>
                      </a:r>
                      <a:endParaRPr lang="ru-RU" dirty="0"/>
                    </a:p>
                  </a:txBody>
                  <a:tcPr/>
                </a:tc>
              </a:tr>
              <a:tr h="556705">
                <a:tc>
                  <a:txBody>
                    <a:bodyPr/>
                    <a:lstStyle/>
                    <a:p>
                      <a:pPr marL="114300" indent="0" algn="l">
                        <a:buFont typeface="Arial" pitchFamily="34" charset="0"/>
                        <a:buNone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Родители привлечены и активно участвуют в реализации вопроса подготовки обучающихся к ГИА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60 % включены в коллективное планирование деятельности;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60 % родителей принимают участие в общешкольных;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99 % родителей удовлетворены качеством подготовки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55670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Педагоги повысили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компетентность по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вопросам профориентации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 педагогов, работающих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программам ООО прошли обучение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Разработаны и модифицированы 30 % программ внеурочной деятельности в рамках профориентации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67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Расширены границы социального партнерства по вопросам подготовки к ГИА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Включение в деятельность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WorldSkills Russia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базе ЯПК;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100 % детей используют дистанционные технологии…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0"/>
            <a:ext cx="1512168" cy="14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42" y="-685800"/>
            <a:ext cx="7848872" cy="1371600"/>
          </a:xfrm>
        </p:spPr>
        <p:txBody>
          <a:bodyPr/>
          <a:lstStyle/>
          <a:p>
            <a:r>
              <a:rPr lang="ru-RU" dirty="0"/>
              <a:t>контингент учащихся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128792" cy="476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3508" y="716503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dk1"/>
                </a:solidFill>
              </a:rPr>
              <a:t>Всего – 203  человека  </a:t>
            </a:r>
            <a:endParaRPr lang="ru-RU" b="1" dirty="0" smtClean="0">
              <a:solidFill>
                <a:schemeClr val="dk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3"/>
                </a:solidFill>
              </a:rPr>
              <a:t>с </a:t>
            </a:r>
            <a:r>
              <a:rPr lang="ru-RU" b="1" i="1" dirty="0">
                <a:solidFill>
                  <a:schemeClr val="accent3"/>
                </a:solidFill>
              </a:rPr>
              <a:t>заболеваниями сердечно-сосудистой и нервной </a:t>
            </a:r>
            <a:r>
              <a:rPr lang="ru-RU" b="1" i="1" dirty="0" smtClean="0">
                <a:solidFill>
                  <a:schemeClr val="accent3"/>
                </a:solidFill>
              </a:rPr>
              <a:t>системы;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3"/>
                </a:solidFill>
              </a:rPr>
              <a:t>попавшие в трудную жизненную ситуацию, нуждающиеся в социальной поддержке </a:t>
            </a:r>
            <a:endParaRPr lang="ru-RU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60672" cy="7163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Актуальность разработки программы</a:t>
            </a:r>
            <a:endParaRPr lang="ru-RU" sz="2400" dirty="0"/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920407"/>
              </p:ext>
            </p:extLst>
          </p:nvPr>
        </p:nvGraphicFramePr>
        <p:xfrm>
          <a:off x="107504" y="1196752"/>
          <a:ext cx="8856984" cy="527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567"/>
                <a:gridCol w="5805417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Основания для разработки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Фактическое состояние</a:t>
                      </a:r>
                      <a:endParaRPr lang="ru-RU" dirty="0"/>
                    </a:p>
                  </a:txBody>
                  <a:tcPr/>
                </a:tc>
              </a:tr>
              <a:tr h="31277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Сведения об образовательной организации </a:t>
                      </a:r>
                      <a:r>
                        <a:rPr lang="ru-RU" dirty="0" smtClean="0"/>
                        <a:t>(контингент учащихся, количественный и качественный состав педагогического коллектива)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Здоровье 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 чел. – 2 группы здоровья, 77 чел. – 3 группы здоровья;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чел. имеют подготовительную группу.</a:t>
                      </a:r>
                      <a:endParaRPr lang="ru-RU" dirty="0" smtClean="0"/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Дети, состоящие на учете в КДН – 2,5% </a:t>
                      </a:r>
                    </a:p>
                    <a:p>
                      <a:endParaRPr lang="ru-RU" sz="18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учителя и воспитатели 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34 человека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 с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высшей категорией – 23 %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 с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категорией – 38 %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Педагоги, прошедшие аттестацию на соответствие занимаемой должности –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 педагогов ежегодно проходят КПК</a:t>
                      </a:r>
                      <a:endParaRPr lang="ru-RU" b="1" dirty="0"/>
                    </a:p>
                  </a:txBody>
                  <a:tcPr/>
                </a:tc>
              </a:tr>
              <a:tr h="1499534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Контекстные факторы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 и отцы-одиночки –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60,5%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Многодетные семьи -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  <a:p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  <a:r>
                        <a:rPr lang="ru-RU" sz="18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родителей: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 специальное –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образования – 36 %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0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60672" cy="7163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Актуальность разработки программы</a:t>
            </a:r>
            <a:endParaRPr lang="ru-RU" sz="2400" dirty="0"/>
          </a:p>
        </p:txBody>
      </p:sp>
      <p:graphicFrame>
        <p:nvGraphicFramePr>
          <p:cNvPr id="4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140379"/>
              </p:ext>
            </p:extLst>
          </p:nvPr>
        </p:nvGraphicFramePr>
        <p:xfrm>
          <a:off x="179512" y="980728"/>
          <a:ext cx="8496944" cy="576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976664"/>
              </a:tblGrid>
              <a:tr h="12639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Основания для разработки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Выводы из анализа текущей ситуации</a:t>
                      </a:r>
                    </a:p>
                    <a:p>
                      <a:pPr algn="ctr"/>
                      <a:endParaRPr lang="ru-RU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i="0" u="none" strike="noStrike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Дефицит - Суггестивные умения педагога </a:t>
                      </a:r>
                      <a:endParaRPr lang="ru-RU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71607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Профессиональные</a:t>
                      </a:r>
                      <a:r>
                        <a:rPr lang="ru-RU" b="1" baseline="0" dirty="0" smtClean="0"/>
                        <a:t> компетентности учителей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8064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Основные</a:t>
                      </a:r>
                      <a:r>
                        <a:rPr lang="ru-RU" b="1" baseline="0" dirty="0" smtClean="0"/>
                        <a:t> направления в </a:t>
                      </a:r>
                      <a:r>
                        <a:rPr lang="ru-RU" b="1" dirty="0" smtClean="0"/>
                        <a:t> работе по компенсации профессиональных дефицитов педагогов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22024" r="20686" b="10653"/>
          <a:stretch/>
        </p:blipFill>
        <p:spPr bwMode="auto">
          <a:xfrm>
            <a:off x="2771799" y="2204864"/>
            <a:ext cx="595989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4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469"/>
            <a:ext cx="5791200" cy="137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Образовательные результаты обучающихся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по итогам ГИА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769176"/>
              </p:ext>
            </p:extLst>
          </p:nvPr>
        </p:nvGraphicFramePr>
        <p:xfrm>
          <a:off x="755576" y="1484784"/>
          <a:ext cx="7620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 класс ГИА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84667" marR="84667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Математика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84667" marR="84667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Русский язык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84667" marR="84667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2018-2019</a:t>
                      </a:r>
                      <a:endParaRPr lang="ru-RU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3,8</a:t>
                      </a:r>
                      <a:endParaRPr lang="ru-RU" sz="24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4,5</a:t>
                      </a:r>
                      <a:endParaRPr lang="ru-RU" sz="2400" b="1" dirty="0"/>
                    </a:p>
                  </a:txBody>
                  <a:tcPr marL="84667" marR="8466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2019-2020</a:t>
                      </a:r>
                      <a:endParaRPr lang="ru-RU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4,0</a:t>
                      </a:r>
                      <a:endParaRPr lang="ru-RU" sz="24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4,5</a:t>
                      </a:r>
                      <a:endParaRPr lang="ru-RU" sz="2400" b="1" dirty="0"/>
                    </a:p>
                  </a:txBody>
                  <a:tcPr marL="84667" marR="8466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2020-2021</a:t>
                      </a:r>
                      <a:endParaRPr lang="ru-RU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4,0</a:t>
                      </a:r>
                      <a:endParaRPr lang="ru-RU" sz="24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4,5</a:t>
                      </a:r>
                      <a:endParaRPr lang="ru-RU" sz="2400" b="1" dirty="0"/>
                    </a:p>
                  </a:txBody>
                  <a:tcPr marL="84667" marR="8466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2021-2022</a:t>
                      </a:r>
                      <a:endParaRPr lang="ru-RU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4,1</a:t>
                      </a:r>
                      <a:endParaRPr lang="ru-RU" sz="24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4,5</a:t>
                      </a:r>
                      <a:endParaRPr lang="ru-RU" sz="2400" b="1" dirty="0"/>
                    </a:p>
                  </a:txBody>
                  <a:tcPr marL="84667" marR="8466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2022-2023</a:t>
                      </a:r>
                      <a:endParaRPr lang="ru-RU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4,1</a:t>
                      </a:r>
                      <a:endParaRPr lang="ru-RU" sz="24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4,5</a:t>
                      </a:r>
                      <a:endParaRPr lang="ru-RU" sz="2400" b="1" dirty="0"/>
                    </a:p>
                  </a:txBody>
                  <a:tcPr marL="84667" marR="84667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27976" r="9755" b="39683"/>
          <a:stretch/>
        </p:blipFill>
        <p:spPr bwMode="auto">
          <a:xfrm>
            <a:off x="9309" y="4500307"/>
            <a:ext cx="9134691" cy="236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0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95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Выводы из мониторинга вариативных показателей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t="35870" r="17700" b="17631"/>
          <a:stretch/>
        </p:blipFill>
        <p:spPr bwMode="auto">
          <a:xfrm>
            <a:off x="179512" y="1124743"/>
            <a:ext cx="8640960" cy="395951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47817" r="12097" b="27935"/>
          <a:stretch/>
        </p:blipFill>
        <p:spPr bwMode="auto">
          <a:xfrm>
            <a:off x="0" y="5084259"/>
            <a:ext cx="9085943" cy="17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3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349"/>
            <a:ext cx="8260672" cy="71637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«Западающие» зоны в деятельности школы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857915"/>
              </p:ext>
            </p:extLst>
          </p:nvPr>
        </p:nvGraphicFramePr>
        <p:xfrm>
          <a:off x="17331" y="980728"/>
          <a:ext cx="9019166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505"/>
                <a:gridCol w="2988712"/>
                <a:gridCol w="309494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Качество управления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Качество преподавания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Организация </a:t>
                      </a:r>
                    </a:p>
                    <a:p>
                      <a:pPr algn="ctr"/>
                      <a:r>
                        <a:rPr lang="ru-RU" b="1" dirty="0" smtClean="0"/>
                        <a:t>образовательной среды</a:t>
                      </a:r>
                      <a:endParaRPr lang="ru-RU" dirty="0"/>
                    </a:p>
                  </a:txBody>
                  <a:tcPr/>
                </a:tc>
              </a:tr>
              <a:tr h="9715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Директор – </a:t>
                      </a:r>
                      <a:r>
                        <a:rPr lang="ru-RU" b="1" dirty="0" smtClean="0"/>
                        <a:t>Чупин Н.В</a:t>
                      </a:r>
                      <a:r>
                        <a:rPr lang="ru-RU" dirty="0" smtClean="0"/>
                        <a:t>., Заслуженный</a:t>
                      </a:r>
                      <a:r>
                        <a:rPr lang="ru-RU" baseline="0" dirty="0" smtClean="0"/>
                        <a:t> учитель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Методисты – </a:t>
                      </a:r>
                    </a:p>
                    <a:p>
                      <a:pPr algn="ctr"/>
                      <a:r>
                        <a:rPr lang="ru-RU" b="1" dirty="0" smtClean="0"/>
                        <a:t>Рожков М.И. </a:t>
                      </a:r>
                      <a:r>
                        <a:rPr lang="ru-RU" dirty="0" smtClean="0"/>
                        <a:t>– дпн</a:t>
                      </a:r>
                    </a:p>
                    <a:p>
                      <a:pPr algn="ctr"/>
                      <a:r>
                        <a:rPr lang="ru-RU" b="1" dirty="0" smtClean="0"/>
                        <a:t>Фалетрова О.М</a:t>
                      </a:r>
                      <a:r>
                        <a:rPr lang="ru-RU" dirty="0" smtClean="0"/>
                        <a:t>. – кпн</a:t>
                      </a:r>
                    </a:p>
                    <a:p>
                      <a:pPr algn="ctr"/>
                      <a:r>
                        <a:rPr lang="ru-RU" b="1" dirty="0" smtClean="0"/>
                        <a:t>Аракчеева С.А. </a:t>
                      </a:r>
                      <a:r>
                        <a:rPr lang="ru-RU" dirty="0" smtClean="0"/>
                        <a:t>- кпн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Зам. директора по АХР – </a:t>
                      </a:r>
                      <a:r>
                        <a:rPr lang="ru-RU" b="1" dirty="0" smtClean="0"/>
                        <a:t>Веденьев М.П.</a:t>
                      </a:r>
                      <a:r>
                        <a:rPr lang="ru-RU" dirty="0" smtClean="0"/>
                        <a:t>, зам. директора по ЛОР – </a:t>
                      </a:r>
                      <a:r>
                        <a:rPr lang="ru-RU" b="1" dirty="0" smtClean="0"/>
                        <a:t>Леонидова</a:t>
                      </a:r>
                      <a:r>
                        <a:rPr lang="ru-RU" b="1" baseline="0" dirty="0" smtClean="0"/>
                        <a:t> С.Л.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Заместитель директора по УВР – </a:t>
                      </a:r>
                      <a:r>
                        <a:rPr lang="ru-RU" b="1" dirty="0" smtClean="0"/>
                        <a:t>Аракчеева С.А., кпн</a:t>
                      </a:r>
                      <a:r>
                        <a:rPr lang="ru-RU" dirty="0" smtClean="0"/>
                        <a:t>, методист ЦРО, областной эксперт ЦОиККО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Индекс вариабельности – </a:t>
                      </a:r>
                      <a:r>
                        <a:rPr lang="ru-RU" b="1" dirty="0" smtClean="0"/>
                        <a:t>высокий</a:t>
                      </a:r>
                    </a:p>
                    <a:p>
                      <a:pPr algn="ctr"/>
                      <a:r>
                        <a:rPr lang="ru-RU" dirty="0" smtClean="0"/>
                        <a:t>Операционная</a:t>
                      </a:r>
                      <a:r>
                        <a:rPr lang="ru-RU" baseline="0" dirty="0" smtClean="0"/>
                        <a:t> ценность – </a:t>
                      </a:r>
                      <a:r>
                        <a:rPr lang="ru-RU" b="1" baseline="0" dirty="0" smtClean="0"/>
                        <a:t>есть</a:t>
                      </a:r>
                    </a:p>
                    <a:p>
                      <a:pPr algn="ctr"/>
                      <a:r>
                        <a:rPr lang="ru-RU" baseline="0" dirty="0" smtClean="0"/>
                        <a:t>Дидактическая ценность - </a:t>
                      </a:r>
                      <a:r>
                        <a:rPr lang="ru-RU" b="1" baseline="0" dirty="0" smtClean="0"/>
                        <a:t>высокая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Педагог-психолог – 2</a:t>
                      </a:r>
                    </a:p>
                    <a:p>
                      <a:pPr algn="ctr"/>
                      <a:r>
                        <a:rPr lang="ru-RU" dirty="0" smtClean="0"/>
                        <a:t>Дефектолог -1</a:t>
                      </a:r>
                    </a:p>
                    <a:p>
                      <a:pPr algn="ctr"/>
                      <a:r>
                        <a:rPr lang="ru-RU" dirty="0" smtClean="0"/>
                        <a:t>Логопед</a:t>
                      </a:r>
                      <a:r>
                        <a:rPr lang="ru-RU" baseline="0" dirty="0" smtClean="0"/>
                        <a:t> – 1</a:t>
                      </a:r>
                    </a:p>
                    <a:p>
                      <a:pPr algn="ctr"/>
                      <a:r>
                        <a:rPr lang="ru-RU" baseline="0" dirty="0" smtClean="0"/>
                        <a:t>Социальный педагог -1</a:t>
                      </a:r>
                    </a:p>
                    <a:p>
                      <a:pPr algn="ctr"/>
                      <a:r>
                        <a:rPr lang="ru-RU" baseline="0" dirty="0" smtClean="0"/>
                        <a:t>Педагог-организатор – 1</a:t>
                      </a:r>
                    </a:p>
                    <a:p>
                      <a:pPr algn="ctr"/>
                      <a:r>
                        <a:rPr lang="ru-RU" baseline="0" dirty="0" smtClean="0"/>
                        <a:t>Пед. доп. образования</a:t>
                      </a:r>
                      <a:endParaRPr lang="ru-RU" dirty="0"/>
                    </a:p>
                  </a:txBody>
                  <a:tcPr/>
                </a:tc>
              </a:tr>
              <a:tr h="127208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ЛАУРЕАТЫ ОБЛАСТНОГО КОНКУРСА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 ЛУЧШУЮ РАБОТУ В ОБЛАСТИ ОБЕСПЕЧЕНИЯ КАЧЕСТВА»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Н-р, все педагоги начальной школы – высшая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Мониторинг здоровьесохранения</a:t>
                      </a:r>
                    </a:p>
                    <a:p>
                      <a:r>
                        <a:rPr lang="ru-RU" dirty="0" smtClean="0"/>
                        <a:t>Программа</a:t>
                      </a:r>
                      <a:r>
                        <a:rPr lang="ru-RU" baseline="0" dirty="0" smtClean="0"/>
                        <a:t> формирования готовности к саморазвитию          ИКТ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МРЦ, Федеральная инновационная</a:t>
                      </a:r>
                      <a:r>
                        <a:rPr lang="ru-RU" b="1" baseline="0" dirty="0" smtClean="0"/>
                        <a:t> площадка РАО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6443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Цель и приоритеты Программы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425355"/>
          </a:xfrm>
        </p:spPr>
        <p:txBody>
          <a:bodyPr>
            <a:normAutofit/>
          </a:bodyPr>
          <a:lstStyle/>
          <a:p>
            <a:pPr marL="114300" algn="just"/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Цель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программы: </a:t>
            </a:r>
            <a:r>
              <a:rPr lang="ru-RU" dirty="0"/>
              <a:t>Повышение и сохранение образовательных результатов обучающихся школы – интерната по результатам ГИА </a:t>
            </a:r>
            <a:r>
              <a:rPr lang="ru-RU" dirty="0" smtClean="0"/>
              <a:t>по русскому языку </a:t>
            </a:r>
            <a:r>
              <a:rPr lang="ru-RU" dirty="0"/>
              <a:t>и математики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Приоритеты программы:</a:t>
            </a:r>
          </a:p>
          <a:p>
            <a:pPr marL="114300"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1.</a:t>
            </a:r>
            <a:r>
              <a:rPr lang="ru-RU" dirty="0"/>
              <a:t> В</a:t>
            </a:r>
            <a:r>
              <a:rPr lang="ru-RU" dirty="0" smtClean="0"/>
              <a:t>заимодействие </a:t>
            </a:r>
            <a:r>
              <a:rPr lang="ru-RU" dirty="0"/>
              <a:t>с родительской </a:t>
            </a:r>
            <a:r>
              <a:rPr lang="ru-RU" dirty="0" smtClean="0"/>
              <a:t>общественностью (законными представителями)  по вопросам подготовки к ГИА</a:t>
            </a:r>
          </a:p>
          <a:p>
            <a:pPr marL="114300"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2.</a:t>
            </a:r>
            <a:r>
              <a:rPr lang="ru-RU" dirty="0"/>
              <a:t> </a:t>
            </a:r>
            <a:r>
              <a:rPr lang="ru-RU" dirty="0" smtClean="0"/>
              <a:t>Повышение профессиональных компетенций в </a:t>
            </a:r>
            <a:r>
              <a:rPr lang="ru-RU" dirty="0"/>
              <a:t>вопросах воспитания и социализации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11430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ru-RU" dirty="0" smtClean="0"/>
              <a:t>Расширение границ социального </a:t>
            </a:r>
            <a:r>
              <a:rPr lang="ru-RU" dirty="0"/>
              <a:t>партнерства по привлечению специалистов по подготовке к ГИА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954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68" y="332656"/>
            <a:ext cx="8688312" cy="86409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Приоритет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1: </a:t>
            </a:r>
            <a:r>
              <a:rPr lang="ru-RU" sz="2400" dirty="0" smtClean="0"/>
              <a:t>взаимодействиЕ </a:t>
            </a:r>
            <a:r>
              <a:rPr lang="ru-RU" sz="2400" dirty="0"/>
              <a:t>с родительской </a:t>
            </a:r>
            <a:r>
              <a:rPr lang="ru-RU" sz="2400" dirty="0" smtClean="0"/>
              <a:t>общественностью по вопросам подготовки к ГИА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808188"/>
              </p:ext>
            </p:extLst>
          </p:nvPr>
        </p:nvGraphicFramePr>
        <p:xfrm>
          <a:off x="179512" y="2060848"/>
          <a:ext cx="871296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по приоритету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действий по каждой</a:t>
                      </a:r>
                      <a:r>
                        <a:rPr lang="ru-RU" baseline="0" dirty="0" smtClean="0"/>
                        <a:t> задаче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</a:t>
                      </a:r>
                      <a:r>
                        <a:rPr lang="ru-RU" baseline="0" dirty="0" smtClean="0"/>
                        <a:t> по каждой задаче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1.Привлечь родителей к коллективному планированию деятельности по подготовке к ГИА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«Школа молодого родителя»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Активизация работы органов родительского самоуправления …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60 % родителей включены в коллективное планирование деятельности по подготовке к ГИА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2.Организовать совместные мероприятия с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родителями по подготовке к ГИА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Психолого-педагогическое просвещение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60 % родителей принимают участие в общешкольных мероприятиях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Изучать удовлетворенность родителей качеством  подготовки к ГИА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…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99 % родителей удовлетворены качеством подготовки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211223" y="1268760"/>
            <a:ext cx="8229600" cy="575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 по приоритету 1: </a:t>
            </a:r>
            <a:r>
              <a:rPr lang="ru-RU" dirty="0" smtClean="0">
                <a:solidFill>
                  <a:srgbClr val="C00000"/>
                </a:solidFill>
              </a:rPr>
              <a:t>Привлечь родителей к вопросу подготовки обучающихся к ГИА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701</TotalTime>
  <Words>842</Words>
  <Application>Microsoft Office PowerPoint</Application>
  <PresentationFormat>Экран (4:3)</PresentationFormat>
  <Paragraphs>164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программа перехода школы в эффективныЙ режим работы</vt:lpstr>
      <vt:lpstr>контингент учащихся</vt:lpstr>
      <vt:lpstr>Актуальность разработки программы</vt:lpstr>
      <vt:lpstr>Актуальность разработки программы</vt:lpstr>
      <vt:lpstr>Образовательные результаты обучающихся  по итогам ГИА</vt:lpstr>
      <vt:lpstr>Выводы из мониторинга вариативных показателей</vt:lpstr>
      <vt:lpstr>«Западающие» зоны в деятельности школы</vt:lpstr>
      <vt:lpstr>Цель и приоритеты Программы</vt:lpstr>
      <vt:lpstr>Приоритет 1: взаимодействиЕ с родительской общественностью по вопросам подготовки к ГИА</vt:lpstr>
      <vt:lpstr>Приоритет 2: Повышение профессиональных компетенций в вопросах профориентации </vt:lpstr>
      <vt:lpstr>Приоритет 3: Расширение границ социального партнерства по привлечению специалистов к подготовке ГИА</vt:lpstr>
      <vt:lpstr>ЦЕЛЕВЫЕ ПОКАЗАТЕЛИ программы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Николаевна Наумова</dc:creator>
  <cp:lastModifiedBy>Светлана Аракчеева</cp:lastModifiedBy>
  <cp:revision>75</cp:revision>
  <cp:lastPrinted>2020-10-29T06:13:40Z</cp:lastPrinted>
  <dcterms:created xsi:type="dcterms:W3CDTF">2020-10-02T11:56:17Z</dcterms:created>
  <dcterms:modified xsi:type="dcterms:W3CDTF">2020-10-29T06:14:04Z</dcterms:modified>
</cp:coreProperties>
</file>