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151" r:id="rId2"/>
  </p:sldMasterIdLst>
  <p:sldIdLst>
    <p:sldId id="256" r:id="rId3"/>
    <p:sldId id="259" r:id="rId4"/>
    <p:sldId id="292" r:id="rId5"/>
    <p:sldId id="293" r:id="rId6"/>
    <p:sldId id="261" r:id="rId7"/>
    <p:sldId id="262" r:id="rId8"/>
    <p:sldId id="282" r:id="rId9"/>
    <p:sldId id="263" r:id="rId10"/>
    <p:sldId id="291" r:id="rId11"/>
    <p:sldId id="264" r:id="rId12"/>
    <p:sldId id="265" r:id="rId13"/>
    <p:sldId id="266" r:id="rId14"/>
    <p:sldId id="267" r:id="rId15"/>
    <p:sldId id="297" r:id="rId16"/>
    <p:sldId id="298" r:id="rId17"/>
    <p:sldId id="294" r:id="rId18"/>
    <p:sldId id="295" r:id="rId19"/>
    <p:sldId id="296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01" r:id="rId30"/>
    <p:sldId id="314" r:id="rId31"/>
    <p:sldId id="303" r:id="rId32"/>
    <p:sldId id="304" r:id="rId33"/>
    <p:sldId id="315" r:id="rId34"/>
    <p:sldId id="31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678B-AEE0-4442-AC8B-25EAFAC6FA5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09A331-6316-490B-95CD-BB5852840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7556-2536-45C2-B60B-650FD3B8F9B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3073-CC02-45D9-81F7-B61D89E8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7995-153E-4F46-A0DD-AB3236CC9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3794-4DCE-4313-9016-3C609D65E5C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678B-AEE0-4442-AC8B-25EAFAC6FA5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A09A331-6316-490B-95CD-BB585284008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4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81B9-6515-4DD3-BB03-A43C4AA30D2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D249-34FE-4018-9C4B-F74512D04120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8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DA8A-6A9B-4A50-8F65-7DE265EC393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625C86-7A3D-4D9E-BD0B-2EB006DD641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4FDA-A1FC-4293-8127-AC66A20E643C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EB85-CB93-4F9C-984F-9C58AC9A1A4E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0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F9A3-266B-4D3E-B09E-CCA5B75759F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208A74-EAA4-481D-95A0-0DC2EA865A0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4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1467-53CA-4994-94D0-05BB84B18C9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DBEC-E989-413F-BAA0-838C3AA6984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2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A49-A3F5-464F-8BBE-4A564A104C0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F3EE77-755E-4467-89F8-A4139AE88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9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851DD9-384B-43E4-B644-559C59ED978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EF78-E04C-434E-85CE-9BDB2F2AFCE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7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81B9-6515-4DD3-BB03-A43C4AA30D2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D249-34FE-4018-9C4B-F74512D04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B4547-5DC6-4729-AC54-C579F817996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8E37-1416-4314-A197-5B453952930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7556-2536-45C2-B60B-650FD3B8F9B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3073-CC02-45D9-81F7-B61D89E8BE7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3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B7995-153E-4F46-A0DD-AB3236CC9145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3794-4DCE-4313-9016-3C609D65E5C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DA8A-6A9B-4A50-8F65-7DE265EC393E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625C86-7A3D-4D9E-BD0B-2EB006DD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4FDA-A1FC-4293-8127-AC66A20E643C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EB85-CB93-4F9C-984F-9C58AC9A1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F9A3-266B-4D3E-B09E-CCA5B75759F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208A74-EAA4-481D-95A0-0DC2EA86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1467-53CA-4994-94D0-05BB84B18C9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DBEC-E989-413F-BAA0-838C3AA69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A49-A3F5-464F-8BBE-4A564A104C0F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F3EE77-755E-4467-89F8-A4139AE88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851DD9-384B-43E4-B644-559C59ED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EF78-E04C-434E-85CE-9BDB2F2AFCE4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B4547-5DC6-4729-AC54-C579F8179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8E37-1416-4314-A197-5B4539529309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5E6B5-D17A-44A2-8A29-B62B02C2637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EC6ED-D5A7-4810-947F-52DBF0833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5E6B5-D17A-44A2-8A29-B62B02C26378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EC6ED-D5A7-4810-947F-52DBF083336C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60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mochki.ru/images/rebusy/slozhnie-rebusi/nastroenie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636921"/>
            <a:ext cx="8207375" cy="48812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ru-RU" sz="800" cap="none" dirty="0" smtClean="0"/>
          </a:p>
          <a:p>
            <a:pPr eaLnBrk="1" hangingPunct="1">
              <a:defRPr/>
            </a:pPr>
            <a:r>
              <a:rPr lang="ru-RU" sz="2800" cap="none" dirty="0" smtClean="0"/>
              <a:t>Развитие универсальных учебных действий как необходимое условие повышения качества образования</a:t>
            </a:r>
          </a:p>
          <a:p>
            <a:pPr eaLnBrk="1" hangingPunct="1">
              <a:defRPr/>
            </a:pPr>
            <a:endParaRPr lang="ru-RU" sz="2400" cap="none" dirty="0"/>
          </a:p>
          <a:p>
            <a:pPr eaLnBrk="1" hangingPunct="1">
              <a:defRPr/>
            </a:pPr>
            <a:r>
              <a:rPr lang="ru-RU" sz="2400" cap="none" dirty="0" smtClean="0"/>
              <a:t>Планируемые результаты ФГОС </a:t>
            </a:r>
          </a:p>
          <a:p>
            <a:pPr eaLnBrk="1" hangingPunct="1">
              <a:defRPr/>
            </a:pPr>
            <a:r>
              <a:rPr lang="ru-RU" sz="2400" cap="none" dirty="0" smtClean="0"/>
              <a:t>как вектор системы повышения качества образования</a:t>
            </a:r>
          </a:p>
          <a:p>
            <a:pPr eaLnBrk="1" hangingPunct="1">
              <a:defRPr/>
            </a:pPr>
            <a:endParaRPr lang="ru-RU" sz="2400" cap="none" dirty="0"/>
          </a:p>
          <a:p>
            <a:pPr eaLnBrk="1" hangingPunct="1">
              <a:defRPr/>
            </a:pPr>
            <a:endParaRPr lang="ru-RU" sz="2000" cap="none" dirty="0" smtClean="0"/>
          </a:p>
          <a:p>
            <a:pPr eaLnBrk="1" hangingPunct="1">
              <a:defRPr/>
            </a:pPr>
            <a:r>
              <a:rPr lang="ru-RU" sz="1200" cap="none" dirty="0" smtClean="0"/>
              <a:t>МУНИЦИПАЛЬНОЕ </a:t>
            </a:r>
            <a:r>
              <a:rPr lang="ru-RU" sz="1200" cap="none" dirty="0"/>
              <a:t>ОБЩЕОБРАЗОВАТЕЛЬНОЕ УЧРЕЖДЕНИЕ </a:t>
            </a:r>
          </a:p>
          <a:p>
            <a:pPr eaLnBrk="1" hangingPunct="1">
              <a:defRPr/>
            </a:pPr>
            <a:r>
              <a:rPr lang="ru-RU" sz="1200" cap="none" dirty="0"/>
              <a:t>«САНАТОРНАЯ ШКОЛА-ИНТЕРНАТ №6»</a:t>
            </a:r>
          </a:p>
          <a:p>
            <a:pPr eaLnBrk="1" hangingPunct="1">
              <a:defRPr/>
            </a:pPr>
            <a:endParaRPr lang="ru-RU" sz="2400" cap="none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ru-RU" sz="2400" cap="none" dirty="0" smtClean="0">
              <a:solidFill>
                <a:schemeClr val="accent1"/>
              </a:solidFill>
            </a:endParaRPr>
          </a:p>
        </p:txBody>
      </p:sp>
      <p:pic>
        <p:nvPicPr>
          <p:cNvPr id="13315" name="Picture 4" descr="iro_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6147"/>
            <a:ext cx="659809" cy="6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>
            <a:spLocks/>
          </p:cNvSpPr>
          <p:nvPr/>
        </p:nvSpPr>
        <p:spPr bwMode="auto">
          <a:xfrm>
            <a:off x="568350" y="5796102"/>
            <a:ext cx="8604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Georgia" pitchFamily="18" charset="0"/>
              </a:rPr>
              <a:t>г. </a:t>
            </a:r>
            <a:r>
              <a:rPr lang="ru-RU" sz="1600" b="1" dirty="0" smtClean="0">
                <a:solidFill>
                  <a:schemeClr val="accent1"/>
                </a:solidFill>
                <a:latin typeface="Georgia" pitchFamily="18" charset="0"/>
              </a:rPr>
              <a:t>Ярославль</a:t>
            </a:r>
            <a:r>
              <a:rPr lang="en-US" sz="1600" b="1" dirty="0" smtClean="0">
                <a:solidFill>
                  <a:schemeClr val="accent1"/>
                </a:solidFill>
                <a:latin typeface="Georgia" pitchFamily="18" charset="0"/>
              </a:rPr>
              <a:t> 2020</a:t>
            </a:r>
            <a:r>
              <a:rPr lang="ru-RU" sz="1600" b="1" dirty="0" smtClean="0">
                <a:solidFill>
                  <a:schemeClr val="accent1"/>
                </a:solidFill>
                <a:latin typeface="Georgia" pitchFamily="18" charset="0"/>
              </a:rPr>
              <a:t>г.</a:t>
            </a:r>
            <a:endParaRPr lang="ru-RU" sz="16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13318" name="Picture 6" descr="http://int6-yar.edu.yar.ru/images/664px-emblema_internata_w320_h200.jpg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849175" y="215805"/>
            <a:ext cx="726978" cy="6551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69" y="120277"/>
            <a:ext cx="1184073" cy="86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Программа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духовно-нравственного </a:t>
            </a:r>
            <a:r>
              <a:rPr lang="ru-RU" sz="2000" dirty="0"/>
              <a:t>развития и воспитания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81000"/>
            <a:ext cx="7704534" cy="8877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Достижение личностного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результата №1 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через междисциплинарные программы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36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3" y="4365104"/>
            <a:ext cx="2557633" cy="192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221088"/>
            <a:ext cx="2029864" cy="20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179513" y="228600"/>
            <a:ext cx="8136904" cy="824136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Гражданско-патриотическое направление</a:t>
            </a:r>
            <a:r>
              <a:rPr lang="ru-RU" sz="2400" b="1" dirty="0" smtClean="0">
                <a:solidFill>
                  <a:srgbClr val="7B9899"/>
                </a:solidFill>
              </a:rPr>
              <a:t/>
            </a:r>
            <a:br>
              <a:rPr lang="ru-RU" sz="2400" b="1" dirty="0" smtClean="0">
                <a:solidFill>
                  <a:srgbClr val="7B9899"/>
                </a:solidFill>
              </a:rPr>
            </a:br>
            <a:r>
              <a:rPr lang="ru-RU" sz="1600" b="1" dirty="0" smtClean="0">
                <a:solidFill>
                  <a:srgbClr val="7B9899"/>
                </a:solidFill>
              </a:rPr>
              <a:t>программы духовно-нравственного воспитания</a:t>
            </a:r>
            <a:endParaRPr lang="ru-RU" sz="2800" b="1" dirty="0" smtClean="0">
              <a:solidFill>
                <a:srgbClr val="7B98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5279874"/>
              </p:ext>
            </p:extLst>
          </p:nvPr>
        </p:nvGraphicFramePr>
        <p:xfrm>
          <a:off x="0" y="1628800"/>
          <a:ext cx="9131300" cy="5455920"/>
        </p:xfrm>
        <a:graphic>
          <a:graphicData uri="http://schemas.openxmlformats.org/drawingml/2006/table">
            <a:tbl>
              <a:tblPr/>
              <a:tblGrid>
                <a:gridCol w="222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ценностные ориентации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любовь к России, своему народу, своему краю;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служение Отечеству; правовое государство;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гражданское общество;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 и правопорядок; свобода личная и национальная;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доверие к людям, институтам государства и гражданского общества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ценностные представления о любви к России, народам Российской Федерации, к своей малой родине – ярославскому краю;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нравственные представления о долге, чести и достоинстве в контексте отношения к Отечеству, к согражданам, к семье, школе, одноклассникам;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элементарные представления о политическом устройстве Российского государства, его институтах, их роли в жизни общества, важнейших законах государства;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о символах государства – Флаге, Гербе России, интерес к государственным праздникам и важнейшим событиям в жизни России, субъекта Российской Федерации, г. Ярославля и ярославской области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уважительное отношение к русскому языку как государственному, языку межнационального общения;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представления о народах России, об их общей исторической судьбе, о единстве народов нашей страны;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представления о национальных героях и важнейших событиях истории России и ее народов;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первоначального представления о базовых ценностях отечественной культуры, традиционных моральных нормах российских народов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7588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Целостная образовательная среда</a:t>
            </a:r>
          </a:p>
        </p:txBody>
      </p:sp>
      <p:graphicFrame>
        <p:nvGraphicFramePr>
          <p:cNvPr id="22559" name="Group 3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3088408"/>
              </p:ext>
            </p:extLst>
          </p:nvPr>
        </p:nvGraphicFramePr>
        <p:xfrm>
          <a:off x="0" y="1052737"/>
          <a:ext cx="9180512" cy="5805263"/>
        </p:xfrm>
        <a:graphic>
          <a:graphicData uri="http://schemas.openxmlformats.org/drawingml/2006/table">
            <a:tbl>
              <a:tblPr/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2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программы духовно-нравственного развития и воспитания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учебной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урочная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внеурочная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внешкольная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7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1257300" algn="l"/>
                          <a:tab pos="1371600" algn="l"/>
                          <a:tab pos="46863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1257300" algn="l"/>
                          <a:tab pos="1371600" algn="l"/>
                          <a:tab pos="4686300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учебных предметов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Музыка, Изобразительное искусство,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проект «Моя малая родина»,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Тематические классные часы по проблемам гражданственности и патриотизма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Наглядная агитация: плакаты, картины, тематические экспозиции книг и журналов, портреты национальных героев и т.д.;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Циклы бесед, часы общения, просмотр учебных фильмов, кинофильмов по гражданско-патриотической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тематике, в том числе к 70-летию Победы в Великой Отечественной войне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;   Мероприятия (концерты), посвященные государственным праздникам: «День Победы», «День национального единства», «День независимости»;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Тематические выставки рисунков;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Конкурсы стихов, сочинений, конкурсы военной песни,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патриотической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песни,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 с ГЦВР: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городской конкурс гражданско-патриотической лирики: «Как жить и плакать без тебя», сбор волонтерских отрядов «Технология добра»,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конкурс-выставка «Люблю тебя, родная сторона»! Весенний добровольческий марафон «Даешь добро»,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Совместно с ДМЦ им. Ф.  Ушакова: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участие в традиционных мероприятиях в дни воинской славы и памятных дат России, в  шествии к Вечному огню и митинге школьников города Ярославля, посвященному Дню Победы,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Совместно с ДЮЦ «Ярославич»: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городская игра «Основы правовых знаний»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получают первоначальные представления о Конституции Российской Федерации, знакомятся с государственной символикой – Гербом, Флагом Российской Федерации, гербом и флагом субъекта Российской Федерации, в котором находится образовательная организация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знакомятся с героическими страницами истории России, жизнью замечательных людей, явивших примеры гражданского служения, исполнения патриотического долга, с обязанностями гражданина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знакомятся с историей и культурой родного края, народным творчеством, этнокультурными традициями, фольклором, особенностями быта народов России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00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знакомятся с важнейшими событиями в истории нашей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316416" cy="864840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Диагностика уровня достижения личностного результата №1</a:t>
            </a:r>
          </a:p>
        </p:txBody>
      </p:sp>
      <p:graphicFrame>
        <p:nvGraphicFramePr>
          <p:cNvPr id="23566" name="Group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046063"/>
              </p:ext>
            </p:extLst>
          </p:nvPr>
        </p:nvGraphicFramePr>
        <p:xfrm>
          <a:off x="0" y="1052736"/>
          <a:ext cx="9144000" cy="5805263"/>
        </p:xfrm>
        <a:graphic>
          <a:graphicData uri="http://schemas.openxmlformats.org/drawingml/2006/table">
            <a:tbl>
              <a:tblPr/>
              <a:tblGrid>
                <a:gridCol w="730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и показатели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Диагностический инструментарий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Знаниевый критерий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знает государственную символику РФ и субъекта Российской Федерации, в котором находится образовательная организация;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рассказывает о героических страницах истории России, значении государственных праздников, называет героев труда и воинской славы России;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знает историю и культуру родного края, называет этнокультурные традиции, фольклор, особенности быта народов России.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Критерий: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 ориентированное отношение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показывает эмоционально положительное отношение к нравственно-ценностным нормам поведения в социуме и группе;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Выражает положительное отношение к своей этнической и национальной принадлежности.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Поведенческий критерий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 поведения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Показатели: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 заинтересованность в общественно-полезной, социальной практике, культурных мероприятиях;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участвует в проектной и исследовательской деятельности  краеведческой направленности, организуемую образовательным учреждением.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(Методики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 – патриот»,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классификации моральных дилемм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Г.Уорка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Д.Кребса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Wark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Krebs,1996)…).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 (Анкета «Недописанный тезис»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Педагогическое наблюдение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896144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Изменения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 организации воспитательной работы в образовательных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учреждениях</a:t>
            </a:r>
            <a:endParaRPr lang="ru-RU" sz="22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4792299"/>
              </p:ext>
            </p:extLst>
          </p:nvPr>
        </p:nvGraphicFramePr>
        <p:xfrm>
          <a:off x="179512" y="1484783"/>
          <a:ext cx="8784976" cy="474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Социокультурныедуховно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-нравственные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ценности, обозначенные в ФЗ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 обучающихся чувства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патриотизма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 обучающихся чувства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гражданственности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 к памяти защитников Отечества и подвигам Героев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Отечества,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 к закону и правопорядку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человеку труда и старшему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поколению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 обучающихся чувства взаимного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 обучающихся бережного отношения к культурному наследию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Уважение к традициям многонационального народа Российской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у обучающихся бережного отношения природе и окружающей среде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2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Новые понятия,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заданные в ФЗ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Рабочая программа воспитания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(разрабатывается и утверждается организациями самостоятельно)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учетом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включенных в примерные образовательные программы,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указанные в части 91 статьи 12 настоящего Федерального закона,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примерных рабочих программ воспитания и примерных календарных планов воспитательной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Структура рабочей программы воспитания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1. Особенности организуемого в школе воспитательного процесса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2. Цель и задачи воспитания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3. Виды, формы и содержание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4.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направления самоанализа воспитательной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Содержательное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наполнение разделов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воспитания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3854022"/>
              </p:ext>
            </p:extLst>
          </p:nvPr>
        </p:nvGraphicFramePr>
        <p:xfrm>
          <a:off x="179512" y="1527175"/>
          <a:ext cx="8712967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1.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организуемого в школе воспитательного процесса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2.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и задачи воспитания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формулируется с учетом базовых ценностей (см. Федеральный Закон и ФГОС).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основе базовых общественных ценностей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каждую из поставленных школой задач воспитания должен быть ориентирован один из модулей Раздела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3.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Виды, формы и содержание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Инвариантные модули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«Классное руководство»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«Школьный урок»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«Курсы внеурочной деятельности»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«Работа с родителями»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«Самоуправление» и «Профориентация» - для основной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Вариативными модулями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«Ключевые общешкольные дела»,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«Детские общественные объединения»,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«Школьные медиа»,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«Экскурсии, экспедиции, походы»,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«Организация предметно-эстетической среды».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Раздел  4. Основные направления самоанализа воспитательной 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Дается перечень основных направлений самоанализа (под поставленные задачи), который может быть дополнен указанием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критериально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-диагностической базы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Типовые задачи формирования универсальных учебных действий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3640108"/>
              </p:ext>
            </p:extLst>
          </p:nvPr>
        </p:nvGraphicFramePr>
        <p:xfrm>
          <a:off x="301625" y="1527175"/>
          <a:ext cx="850423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типовых задач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 типовых задач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учебно-познавательные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на формирование и оценку умений и навыков, способствующих освоению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систематических знаний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учебно-познавательные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на формирование и оценку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навыка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самостоятельного приобретения, переноса и интеграции знаний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учебно-практические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на формирование и оценку навыка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разрешения проблем/проблемных ситуаций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учебно-практические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направлены на формирование и оценку навыка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сотрудничества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учебно-практические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формирование и оценку навыка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учебно-практические и учебно-познавательные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формирование и оценку навыка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самоорганизации и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саморегуляции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учебно-практические и учебно-познавательные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формирование и оценку навыка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учебно-практические и учебно-познавательные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формирование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ценностно-смысловых установок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учебно-практические и учебно-познавательные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формирование и оценку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ИКТ-компетентности обучающихся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7992888" cy="12961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учебно-познавательные задачи</a:t>
            </a:r>
            <a:b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и оценку навыка самостоятельного приобретения, переноса и интеграции знаний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9976300"/>
              </p:ext>
            </p:extLst>
          </p:nvPr>
        </p:nvGraphicFramePr>
        <p:xfrm>
          <a:off x="179512" y="1556792"/>
          <a:ext cx="8784976" cy="472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Алгоритм формирования УУД</a:t>
                      </a:r>
                      <a:endParaRPr lang="ru-RU" sz="16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+mj-lt"/>
                          <a:cs typeface="Times New Roman"/>
                        </a:rPr>
                        <a:t>Вопросы и задания для учащихся</a:t>
                      </a:r>
                      <a:endParaRPr lang="ru-RU" sz="16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7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использование знаково-символических средств и/или логических операций: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сравнение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общего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этих буквах (числах, рисунках, предметах, словах, явлениях)?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Например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обозначенном ряду все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буквы прописные, все числа однозначные.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  <a:p>
                      <a:pPr indent="21590"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разного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 рядах звуков (чисел, рисунках, предметах, словах, явлениях т.д.) Назовите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отличия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одного от другого?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Например, в одном ряду звуки гласные, в другом – согласные.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11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анализ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</a:pP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Выделить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отдельные части слова (предложения, геометрической фигуры и т.д.) Что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отличает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ее (его) от других частей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Например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выделяем корень слова, окончание и приставку.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2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синтез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</a:pP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Соедините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признаки (предметов, явления и т.д.) в одно целое.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Например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геометрическая фигура с тремя углами - треугольник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9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534400" cy="758825"/>
          </a:xfrm>
        </p:spPr>
        <p:txBody>
          <a:bodyPr/>
          <a:lstStyle/>
          <a:p>
            <a: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учебно-познавательные задачи</a:t>
            </a:r>
            <a:b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546D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и оценку навыка самостоятельного приобретения, переноса и интеграции знаний</a:t>
            </a:r>
            <a:r>
              <a:rPr lang="ru-RU" sz="2000" b="1" dirty="0"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8CADAE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4338035"/>
              </p:ext>
            </p:extLst>
          </p:nvPr>
        </p:nvGraphicFramePr>
        <p:xfrm>
          <a:off x="0" y="1010043"/>
          <a:ext cx="9144000" cy="604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Алгоритм </a:t>
                      </a:r>
                      <a:endParaRPr lang="ru-RU" sz="1600" b="1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формирования </a:t>
                      </a:r>
                      <a:r>
                        <a:rPr lang="ru-RU" sz="16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6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+mj-lt"/>
                          <a:cs typeface="Times New Roman"/>
                        </a:rPr>
                        <a:t>Вопросы и задания для учащихся</a:t>
                      </a:r>
                      <a:endParaRPr lang="ru-RU" sz="16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hlinkClick r:id="" action="ppaction://noaction"/>
                        </a:rPr>
                        <a:t>обобщение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Логическая операция, посредством которой в результате получается понятие </a:t>
                      </a:r>
                      <a:r>
                        <a:rPr kumimoji="0" lang="ru-RU" sz="1600" b="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более широкого объема</a:t>
                      </a:r>
                      <a:r>
                        <a:rPr kumimoji="0" lang="ru-RU" sz="1600" b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/>
                      <a:r>
                        <a:rPr kumimoji="0" lang="ru-RU" sz="1600" b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Формируется</a:t>
                      </a:r>
                      <a:r>
                        <a:rPr kumimoji="0" lang="ru-RU" sz="1600" b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через вопросы: </a:t>
                      </a:r>
                      <a:r>
                        <a:rPr kumimoji="0" lang="ru-RU" sz="1600" b="0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Назови одним словом. </a:t>
                      </a:r>
                    </a:p>
                    <a:p>
                      <a:pPr algn="just"/>
                      <a:r>
                        <a:rPr kumimoji="0" lang="ru-RU" sz="1600" b="0" i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 чём?  Что поняли?</a:t>
                      </a:r>
                      <a:r>
                        <a:rPr kumimoji="0" lang="ru-RU" sz="1600" b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т. е. подведение итога. </a:t>
                      </a:r>
                      <a:endParaRPr kumimoji="0" lang="ru-RU" sz="1600" b="0" u="non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hlinkClick r:id="" action="ppaction://noaction"/>
                        </a:rPr>
                        <a:t>классификация по родовидовым признакам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Разделение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 группы согласно каким-либо определенным признакам.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hlinkClick r:id="rId2" action="ppaction://hlinksldjump"/>
                        </a:rPr>
                        <a:t>установление аналогий и причинно-следственных связей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Подобие,</a:t>
                      </a:r>
                      <a:r>
                        <a:rPr kumimoji="0" lang="ru-RU" sz="160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сходство предметов, явлений, процессов, величин и т. п. в каких-либо признаках, свойствах. Данная операция идет в неразрывном</a:t>
                      </a:r>
                      <a:r>
                        <a:rPr kumimoji="0" lang="ru-RU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единстве с причинно-следственными связями (Причина – это совокупность условий, обстоятельств, действие которых приводит к появлению следствия)</a:t>
                      </a:r>
                    </a:p>
                    <a:p>
                      <a:pPr algn="just"/>
                      <a:r>
                        <a:rPr kumimoji="0" lang="ru-RU" sz="16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Выполните</a:t>
                      </a:r>
                      <a:r>
                        <a:rPr kumimoji="0" lang="ru-RU" sz="1600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 образцу, такой же как;  если…, то…, потому что.</a:t>
                      </a:r>
                      <a:endParaRPr kumimoji="0" lang="ru-RU" sz="160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hlinkClick r:id="rId3" action="ppaction://hlinksldjump"/>
                        </a:rPr>
                        <a:t>построение рассуждений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Ряд мыслей, изложенных в логически последовательной форме. </a:t>
                      </a:r>
                      <a:r>
                        <a:rPr kumimoji="0" lang="ru-RU" sz="160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Проговаривание </a:t>
                      </a:r>
                      <a:r>
                        <a:rPr kumimoji="0" lang="ru-RU" sz="1600" i="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алгоритма</a:t>
                      </a:r>
                      <a:r>
                        <a:rPr kumimoji="0" lang="ru-RU" sz="160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вслух. </a:t>
                      </a:r>
                      <a:r>
                        <a:rPr kumimoji="0" lang="ru-RU" sz="16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Например: с чего начнем</a:t>
                      </a:r>
                      <a:r>
                        <a:rPr kumimoji="0" lang="ru-RU" sz="1600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решать задачу? Что дальше?</a:t>
                      </a:r>
                      <a:endParaRPr kumimoji="0" lang="ru-RU" sz="160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16349"/>
                        </a:buClr>
                        <a:buSzPct val="85000"/>
                        <a:buFont typeface="Wingdings 2" pitchFamily="18" charset="2"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  <a:hlinkClick r:id="" action="ppaction://noaction"/>
                        </a:rPr>
                        <a:t>отнесение к известным понятиям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Формируется</a:t>
                      </a:r>
                      <a:r>
                        <a:rPr kumimoji="0" lang="ru-RU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через вопросы: </a:t>
                      </a:r>
                      <a:r>
                        <a:rPr kumimoji="0" lang="ru-RU" sz="1600" b="0" i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что (известное) похожа эта фигура?</a:t>
                      </a:r>
                      <a:endParaRPr kumimoji="0" lang="ru-RU" sz="1600" b="0" i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728520" cy="7588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 smtClean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Сравнение</a:t>
            </a:r>
            <a:endParaRPr lang="ru-RU" sz="2000" b="1" dirty="0">
              <a:solidFill>
                <a:srgbClr val="546D7A"/>
              </a:solidFill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956376" y="62681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816" y="1268760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чем 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Times New Roman"/>
              </a:rPr>
              <a:t>сходство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и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различие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ru-RU" sz="24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Выражений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+ 2 и 6 – 2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  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9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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4 и 9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sym typeface="Symbol"/>
              </a:rPr>
              <a:t>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5;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6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+ (7 + 3) и (6 + 7) + 3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2.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Чисел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32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45;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32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42;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32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23;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1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11;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2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12;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111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 11;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т.д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Что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общего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разного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в текстах задач?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Коля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поймал 2 рыбки, Петя – 6. На сколько больше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рыбок поймал Петя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чем Коля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pPr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Коля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поймал 2 рыбки, Петя – 6. Во сколько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раз больше рыбок поймал Петя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, чем Коля?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270510" algn="l"/>
              </a:tabLst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48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-540568" y="186192"/>
            <a:ext cx="9361040" cy="108256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Паспортизация личностных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и </a:t>
            </a:r>
            <a:r>
              <a:rPr lang="ru-RU" sz="2400" b="1" dirty="0" err="1" smtClean="0">
                <a:solidFill>
                  <a:schemeClr val="tx2"/>
                </a:solidFill>
              </a:rPr>
              <a:t>метапредметных</a:t>
            </a:r>
            <a:r>
              <a:rPr lang="ru-RU" sz="2400" b="1" dirty="0" smtClean="0">
                <a:solidFill>
                  <a:schemeClr val="tx2"/>
                </a:solidFill>
              </a:rPr>
              <a:t> результатов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2000" dirty="0" smtClean="0">
              <a:solidFill>
                <a:srgbClr val="546D7A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0790441"/>
              </p:ext>
            </p:extLst>
          </p:nvPr>
        </p:nvGraphicFramePr>
        <p:xfrm>
          <a:off x="179512" y="1628800"/>
          <a:ext cx="8737519" cy="3384376"/>
        </p:xfrm>
        <a:graphic>
          <a:graphicData uri="http://schemas.openxmlformats.org/drawingml/2006/table">
            <a:tbl>
              <a:tblPr/>
              <a:tblGrid>
                <a:gridCol w="291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3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образовательного учреждения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9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НОО: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результаты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результаты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результаты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ООП НОО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Департамента образования Ярославской области,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ЯО «Центр профессиональной ориентации и психологической поддержки «Ресурс»: Личностные результаты образования: содержание, показатели, формирование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 результатов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личностных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0" name="Прямоугольник 6"/>
          <p:cNvSpPr>
            <a:spLocks noChangeArrowheads="1"/>
          </p:cNvSpPr>
          <p:nvPr/>
        </p:nvSpPr>
        <p:spPr bwMode="auto">
          <a:xfrm>
            <a:off x="179512" y="4941168"/>
            <a:ext cx="88569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sz="1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157192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Анализ</a:t>
            </a:r>
            <a:endParaRPr lang="ru-RU" sz="2000" b="1" dirty="0">
              <a:solidFill>
                <a:srgbClr val="546D7A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96336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 скольких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отрезков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состоит ломаная? 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каких фигур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выполнен рисунок? </a:t>
            </a: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48318" y="1592796"/>
            <a:ext cx="5904656" cy="2088232"/>
            <a:chOff x="2483768" y="2780928"/>
            <a:chExt cx="4680520" cy="208823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483768" y="3501008"/>
              <a:ext cx="1008112" cy="432048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491880" y="2780928"/>
              <a:ext cx="2160240" cy="1152128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652120" y="2780928"/>
              <a:ext cx="216024" cy="2088232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868144" y="3212976"/>
              <a:ext cx="1296144" cy="1656184"/>
            </a:xfrm>
            <a:prstGeom prst="line">
              <a:avLst/>
            </a:prstGeom>
            <a:ln w="444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3939" r="12834" b="6575"/>
          <a:stretch/>
        </p:blipFill>
        <p:spPr bwMode="auto">
          <a:xfrm>
            <a:off x="2766951" y="4160642"/>
            <a:ext cx="3277589" cy="222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Синтез</a:t>
            </a:r>
            <a:endParaRPr lang="ru-RU" sz="2000" b="1" dirty="0">
              <a:solidFill>
                <a:srgbClr val="546D7A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866867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366" y="1268760"/>
            <a:ext cx="8712968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Игра «Собери пословицы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39686"/>
              </p:ext>
            </p:extLst>
          </p:nvPr>
        </p:nvGraphicFramePr>
        <p:xfrm>
          <a:off x="279964" y="1767588"/>
          <a:ext cx="8712968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Семеро………..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….а имей сто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друзей.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Старый друг…..</a:t>
                      </a:r>
                      <a:endParaRPr lang="ru-RU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 в поле не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воин.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имей сто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рублей,….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…лучше новых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двух.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Один……..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…одного не </a:t>
                      </a:r>
                      <a:r>
                        <a:rPr lang="ru-RU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ждут.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9176" y="3356992"/>
            <a:ext cx="8537106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Задачи с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недостающими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данными: </a:t>
            </a:r>
            <a:endParaRPr lang="ru-RU" sz="2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 бабушки было 2 черных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5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белых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кроликов. </a:t>
            </a:r>
          </a:p>
          <a:p>
            <a:pPr>
              <a:spcAft>
                <a:spcPts val="0"/>
              </a:spcAft>
            </a:pP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Поставьте 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вопрос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задаче.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Люба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записала 10 мелодий на свой мобильный телефон, а Вера на 6 мелодий ______? Сколько мелодий записала Вера?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Дополни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условие задачи так, чтобы задача решалась: </a:t>
            </a: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 сложением;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б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) вычитанием.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09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Обобщение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77358" y="62196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96" y="2769620"/>
            <a:ext cx="57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Г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647" y="170080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КГ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9726" y="1763007"/>
            <a:ext cx="57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Т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2897" y="2678588"/>
            <a:ext cx="57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973" y="3387509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Единицы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массы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431" y="2478534"/>
            <a:ext cx="74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8017" y="1830282"/>
            <a:ext cx="114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котик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4462" y="1854696"/>
            <a:ext cx="14639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котёнок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6037" y="2493923"/>
            <a:ext cx="13790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котище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853" y="3287515"/>
            <a:ext cx="2158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Родственные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(однокоренные)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6792" y="3334035"/>
            <a:ext cx="1648577" cy="101671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04664" y="2444207"/>
            <a:ext cx="1152128" cy="1278457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44865" y="2418311"/>
            <a:ext cx="1152128" cy="1278457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1930" y="1461688"/>
            <a:ext cx="1152128" cy="1278457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33128" y="1384744"/>
            <a:ext cx="1152128" cy="1278457"/>
          </a:xfrm>
          <a:prstGeom prst="ellipse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3917" y="3260999"/>
            <a:ext cx="2007447" cy="101671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1265" y="2562035"/>
            <a:ext cx="1648577" cy="36275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4462" y="1933786"/>
            <a:ext cx="1526162" cy="41335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78017" y="1913375"/>
            <a:ext cx="1147237" cy="430888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46611" y="2520753"/>
            <a:ext cx="1005025" cy="562682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20270" cy="1152127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 smtClean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Классификация </a:t>
            </a:r>
            <a:r>
              <a:rPr lang="ru-RU" sz="2000" b="1" dirty="0">
                <a:solidFill>
                  <a:srgbClr val="546D7A"/>
                </a:solidFill>
              </a:rPr>
              <a:t>по родовидовым признакам</a:t>
            </a:r>
            <a:br>
              <a:rPr lang="ru-RU" sz="2000" b="1" dirty="0">
                <a:solidFill>
                  <a:srgbClr val="546D7A"/>
                </a:solidFill>
              </a:rPr>
            </a:br>
            <a:endParaRPr lang="ru-RU" sz="2000" b="1" dirty="0">
              <a:solidFill>
                <a:srgbClr val="546D7A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96336" y="623731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 descr="https://arhivurokov.ru/kopilka/uploads/user_file_57442403ea7bc/formirovaniieloghichieskikhuniviersalnykhuchiebnykhdieistviiumladshikhshkolnikovnaurokakhmatiematiki_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0964"/>
            <a:ext cx="4764286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388617"/>
            <a:ext cx="6840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Какая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фигура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лишняя»? Докажи свой выбор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Раздели </a:t>
            </a:r>
            <a:r>
              <a:rPr lang="ru-RU" sz="2400" b="1" i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 группы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597" y="3728963"/>
            <a:ext cx="836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словах. </a:t>
            </a:r>
            <a:r>
              <a:rPr lang="ru-RU" sz="24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 слова на группы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первую группу запиши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удвоенной согласной, в другую все остальные.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Апетит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охрана,  сосна,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жужать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руский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хлопушка,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весна, школа,  алея.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44" y="44624"/>
            <a:ext cx="8791116" cy="1296144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 smtClean="0">
                <a:solidFill>
                  <a:srgbClr val="546D7A"/>
                </a:solidFill>
              </a:rPr>
            </a:br>
            <a:r>
              <a:rPr lang="ru-RU" sz="1800" b="1" dirty="0" smtClean="0">
                <a:solidFill>
                  <a:srgbClr val="546D7A"/>
                </a:solidFill>
              </a:rPr>
              <a:t>Установление </a:t>
            </a:r>
            <a:r>
              <a:rPr lang="ru-RU" sz="1800" b="1" dirty="0">
                <a:solidFill>
                  <a:srgbClr val="546D7A"/>
                </a:solidFill>
              </a:rPr>
              <a:t>аналогий и </a:t>
            </a:r>
            <a:r>
              <a:rPr lang="ru-RU" sz="1800" b="1" dirty="0" smtClean="0">
                <a:solidFill>
                  <a:srgbClr val="546D7A"/>
                </a:solidFill>
              </a:rPr>
              <a:t>причинно-следственных </a:t>
            </a:r>
            <a:r>
              <a:rPr lang="ru-RU" sz="1800" b="1" dirty="0">
                <a:solidFill>
                  <a:srgbClr val="546D7A"/>
                </a:solidFill>
              </a:rPr>
              <a:t>связей</a:t>
            </a:r>
            <a:r>
              <a:rPr lang="ru-RU" sz="1800" b="1" dirty="0">
                <a:solidFill>
                  <a:srgbClr val="546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546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rgbClr val="546D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028384" y="6381328"/>
            <a:ext cx="7273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4032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по образцу: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Тропа зверя - звериная тропа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 города -…………………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 моря -…………………….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для спорта -………….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Полёт в космос -……………..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52577"/>
          <a:stretch/>
        </p:blipFill>
        <p:spPr bwMode="auto">
          <a:xfrm>
            <a:off x="4998977" y="1484784"/>
            <a:ext cx="3658486" cy="209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3738" y="2531952"/>
            <a:ext cx="237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узор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44" y="4196987"/>
            <a:ext cx="8969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произведению составьте по 2 равенства на деление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Работайте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образцу.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2х3=6       2х4=       2х8=       7х2=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6:3=2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6:2=3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"/>
            <a:ext cx="8784976" cy="1052657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Построение    </a:t>
            </a:r>
            <a:r>
              <a:rPr lang="ru-RU" sz="2000" b="1" dirty="0">
                <a:solidFill>
                  <a:srgbClr val="546D7A"/>
                </a:solidFill>
              </a:rPr>
              <a:t>рассуждений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2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100392" y="6309320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9060"/>
            <a:ext cx="27051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68352" y="1484784"/>
            <a:ext cx="5587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данным алгоритмом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объясните решение ещё нескольких выражений.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29309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задачи: 1) х  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2) +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s://ds03.infourok.ru/uploads/ex/03ad/00035f0c-822e3113/img1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2971" r="48746" b="32776"/>
          <a:stretch/>
        </p:blipFill>
        <p:spPr bwMode="auto">
          <a:xfrm>
            <a:off x="4427985" y="2492896"/>
            <a:ext cx="3703686" cy="3795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5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414" y="332656"/>
            <a:ext cx="8534400" cy="974849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  <a:defRPr/>
            </a:pPr>
            <a:r>
              <a:rPr lang="ru-RU" sz="2800" b="1" dirty="0">
                <a:solidFill>
                  <a:srgbClr val="546D7A"/>
                </a:solidFill>
              </a:rPr>
              <a:t>Как «научить учиться»?</a:t>
            </a:r>
            <a:br>
              <a:rPr lang="ru-RU" sz="2800" b="1" dirty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Отнесение </a:t>
            </a:r>
            <a:r>
              <a:rPr lang="ru-RU" sz="2000" b="1" dirty="0">
                <a:solidFill>
                  <a:srgbClr val="546D7A"/>
                </a:solidFill>
              </a:rPr>
              <a:t>к известным понятиям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+mn-cs"/>
              </a:rPr>
            </a:br>
            <a:endParaRPr lang="ru-RU" sz="2000" dirty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852936"/>
            <a:ext cx="5283047" cy="80166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3200" b="1" dirty="0" smtClean="0"/>
              <a:t>1, 2, 3, 4, 5, 6, 7, 8, 9, 10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0800000">
            <a:off x="369074" y="1340768"/>
            <a:ext cx="2591744" cy="1296144"/>
          </a:xfrm>
          <a:custGeom>
            <a:avLst/>
            <a:gdLst>
              <a:gd name="T0" fmla="*/ 141908874 w 21600"/>
              <a:gd name="T1" fmla="*/ 41950335 h 21600"/>
              <a:gd name="T2" fmla="*/ 81090832 w 21600"/>
              <a:gd name="T3" fmla="*/ 83900669 h 21600"/>
              <a:gd name="T4" fmla="*/ 20272708 w 21600"/>
              <a:gd name="T5" fmla="*/ 41950335 h 21600"/>
              <a:gd name="T6" fmla="*/ 8109083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484785"/>
            <a:ext cx="446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фигура?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ртем\Desktop\0a300db22944508758e932bd8fb38d95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78539"/>
            <a:ext cx="576064" cy="576064"/>
          </a:xfrm>
          <a:prstGeom prst="rect">
            <a:avLst/>
          </a:prstGeom>
          <a:noFill/>
        </p:spPr>
      </p:pic>
      <p:pic>
        <p:nvPicPr>
          <p:cNvPr id="8" name="Picture 8" descr="C:\Users\Артем\Desktop\chernaja-baboch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6132">
            <a:off x="3040829" y="3075573"/>
            <a:ext cx="598584" cy="567274"/>
          </a:xfrm>
          <a:prstGeom prst="rect">
            <a:avLst/>
          </a:prstGeom>
          <a:noFill/>
        </p:spPr>
      </p:pic>
      <p:pic>
        <p:nvPicPr>
          <p:cNvPr id="9" name="Picture 7" descr="C:\Users\Артем\Desktop\baboch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84252" flipH="1">
            <a:off x="4030920" y="3116544"/>
            <a:ext cx="605354" cy="446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76056" y="256490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Рисунок 10" descr="https://ds01.infourok.ru/uploads/ex/0aaf/000031be-9c9a17a5/img3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t="38971" r="46936" b="46386"/>
          <a:stretch/>
        </p:blipFill>
        <p:spPr bwMode="auto">
          <a:xfrm>
            <a:off x="1259632" y="4653135"/>
            <a:ext cx="6336704" cy="165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Незнайка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перепутал карточки с числами.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нужное число к каждому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13938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88641"/>
            <a:ext cx="9008301" cy="864015"/>
          </a:xfrm>
        </p:spPr>
        <p:txBody>
          <a:bodyPr/>
          <a:lstStyle/>
          <a:p>
            <a:r>
              <a:rPr lang="ru-RU" sz="2000" b="1" dirty="0">
                <a:solidFill>
                  <a:srgbClr val="546D7A"/>
                </a:solidFill>
              </a:rPr>
              <a:t>Какие </a:t>
            </a:r>
            <a:r>
              <a:rPr lang="ru-RU" sz="2000" b="1" dirty="0" smtClean="0">
                <a:solidFill>
                  <a:srgbClr val="546D7A"/>
                </a:solidFill>
              </a:rPr>
              <a:t>логические </a:t>
            </a:r>
            <a:r>
              <a:rPr lang="ru-RU" sz="2000" b="1" dirty="0">
                <a:solidFill>
                  <a:srgbClr val="546D7A"/>
                </a:solidFill>
              </a:rPr>
              <a:t>операции формируются </a:t>
            </a:r>
            <a:r>
              <a:rPr lang="ru-RU" sz="2000" b="1" dirty="0" smtClean="0">
                <a:solidFill>
                  <a:srgbClr val="546D7A"/>
                </a:solidFill>
              </a:rPr>
              <a:t/>
            </a:r>
            <a:br>
              <a:rPr lang="ru-RU" sz="2000" b="1" dirty="0" smtClean="0">
                <a:solidFill>
                  <a:srgbClr val="546D7A"/>
                </a:solidFill>
              </a:rPr>
            </a:br>
            <a:r>
              <a:rPr lang="ru-RU" sz="2000" b="1" dirty="0" smtClean="0">
                <a:solidFill>
                  <a:srgbClr val="546D7A"/>
                </a:solidFill>
              </a:rPr>
              <a:t>при </a:t>
            </a:r>
            <a:r>
              <a:rPr lang="ru-RU" sz="2000" b="1" dirty="0">
                <a:solidFill>
                  <a:srgbClr val="546D7A"/>
                </a:solidFill>
              </a:rPr>
              <a:t>разгадывании </a:t>
            </a:r>
            <a:r>
              <a:rPr lang="ru-RU" sz="2000" b="1" dirty="0" smtClean="0">
                <a:solidFill>
                  <a:srgbClr val="546D7A"/>
                </a:solidFill>
              </a:rPr>
              <a:t>         ребусов</a:t>
            </a:r>
            <a:r>
              <a:rPr lang="ru-RU" sz="2000" b="1" dirty="0">
                <a:solidFill>
                  <a:srgbClr val="546D7A"/>
                </a:solidFill>
              </a:rPr>
              <a:t>? </a:t>
            </a:r>
          </a:p>
        </p:txBody>
      </p:sp>
      <p:pic>
        <p:nvPicPr>
          <p:cNvPr id="2052" name="Picture 4" descr="nastroenie">
            <a:hlinkClick r:id="rId2" tooltip="Распечатать или скачать раскраску&lt;br /&gt; &lt;a href=&quot;http://umochki.ru/plugins/content/sige/plugin_sige/download.php?img=%2Fimages%2Frebusy%2Fslozhnie-rebusi%2Fnastroenie.jpg&quot; title=&quot;Скачать&quot; target=&quot;_blank&quot;&gt;&lt;img src=&quot;http://umochki.ru/plugins/content/sige/plugin_sige/download.png&quot; /&gt;Скачать&lt;/a&gt; &lt;a href=&quot;http://umochki.ru/plugins/content/sige/plugin_sige/print.php?img=http%3A%2F%2Fumochki.ru%2Fimages%2Frebusy%2Fslozhnie-rebusi%2Fnastroenie.jpg&amp;name=nastroenie&quot; title=&quot;Распечатать&quot; target=&quot;_blank&quot;&gt;&lt;img src=&quot;http://umochki.ru/plugins/content/sige/plugin_sige/print.png&quot; /&gt;Распечатать&lt;/a&g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6" y="1583262"/>
            <a:ext cx="7825520" cy="35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5579948"/>
            <a:ext cx="2825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Хлопание смайлику — стоковое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09" y="5411420"/>
            <a:ext cx="1061274" cy="8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512168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Итоговая оценка достижения </a:t>
            </a:r>
            <a:r>
              <a:rPr lang="ru-RU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метапредметных</a:t>
            </a: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результато</a:t>
            </a:r>
            <a:r>
              <a:rPr lang="ru-RU" sz="2400" b="1" dirty="0">
                <a:solidFill>
                  <a:srgbClr val="646B86"/>
                </a:solidFill>
              </a:rPr>
              <a:t>в </a:t>
            </a:r>
            <a:r>
              <a:rPr lang="ru-RU" sz="2800" b="1" dirty="0" smtClean="0">
                <a:solidFill>
                  <a:srgbClr val="646B86"/>
                </a:solidFill>
              </a:rPr>
              <a:t/>
            </a:r>
            <a:br>
              <a:rPr lang="ru-RU" sz="2800" b="1" dirty="0" smtClean="0">
                <a:solidFill>
                  <a:srgbClr val="646B86"/>
                </a:solidFill>
              </a:rPr>
            </a:br>
            <a:r>
              <a:rPr lang="ru-RU" sz="1800" b="1" dirty="0" smtClean="0">
                <a:solidFill>
                  <a:srgbClr val="546D7A"/>
                </a:solidFill>
                <a:cs typeface="Times New Roman" panose="02020603050405020304" pitchFamily="18" charset="0"/>
              </a:rPr>
              <a:t>Нормативно-правовое обеспечение ИИП</a:t>
            </a:r>
            <a:br>
              <a:rPr lang="ru-RU" sz="1800" b="1" dirty="0" smtClean="0">
                <a:solidFill>
                  <a:srgbClr val="546D7A"/>
                </a:solidFill>
                <a:cs typeface="Times New Roman" panose="02020603050405020304" pitchFamily="18" charset="0"/>
              </a:rPr>
            </a:br>
            <a:endParaRPr lang="ru-RU" sz="1800" b="1" dirty="0" smtClean="0">
              <a:solidFill>
                <a:srgbClr val="546D7A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3426423"/>
              </p:ext>
            </p:extLst>
          </p:nvPr>
        </p:nvGraphicFramePr>
        <p:xfrm>
          <a:off x="179512" y="1628800"/>
          <a:ext cx="8784976" cy="4680520"/>
        </p:xfrm>
        <a:graphic>
          <a:graphicData uri="http://schemas.openxmlformats.org/drawingml/2006/table">
            <a:tbl>
              <a:tblPr/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Локальный 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программа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Положение об индивидуальном итоговом проекте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положения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Цели и задачи выполнения ИИП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подготовке итогового индивидуального проекта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содержанию и направленности 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итоговых индивидуальных проектов 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проектной деятельности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оформлению итогового индивидуального проекта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защите итогового индивидуального проекта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защиты итогового индивидуального проекта </a:t>
                      </a: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 и ответственность сторон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оценки итогового индивидуального проекта</a:t>
                      </a:r>
                      <a:endParaRPr lang="ru-RU" sz="14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2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оценки достижения планируемых результатов освоения основной образовательной программы основного общего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</a:p>
                    <a:p>
                      <a:pPr marL="360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14750" algn="l"/>
                        </a:tabLst>
                      </a:pPr>
                      <a:r>
                        <a:rPr lang="ru-RU" sz="1400" b="1" i="0" dirty="0" smtClean="0">
                          <a:effectLst/>
                          <a:latin typeface="Times New Roman"/>
                          <a:ea typeface="Calibri"/>
                        </a:rPr>
                        <a:t>1.3.2. Особенности оценки личностных, </a:t>
                      </a:r>
                      <a:r>
                        <a:rPr lang="ru-RU" sz="1400" b="1" i="0" dirty="0" err="1" smtClean="0">
                          <a:effectLst/>
                          <a:latin typeface="Times New Roman"/>
                          <a:ea typeface="Calibri"/>
                        </a:rPr>
                        <a:t>метапредметных</a:t>
                      </a:r>
                      <a:r>
                        <a:rPr lang="ru-RU" sz="1400" b="1" i="0" dirty="0" smtClean="0">
                          <a:effectLst/>
                          <a:latin typeface="Times New Roman"/>
                          <a:ea typeface="Calibri"/>
                        </a:rPr>
                        <a:t> и предметных результатов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Результаты итоговой аттестации и уровень достижения личностных,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метапредметных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и предметных результатов фиксируются </a:t>
                      </a:r>
                      <a:r>
                        <a:rPr lang="ru-RU" sz="1400" u="sng" dirty="0" smtClean="0">
                          <a:effectLst/>
                          <a:latin typeface="Times New Roman"/>
                          <a:ea typeface="Times New Roman"/>
                        </a:rPr>
                        <a:t>при подготовке и защите индивидуального итогового проекта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Выполнение индивидуального итогового проекта (ИИП) </a:t>
                      </a:r>
                      <a:r>
                        <a:rPr lang="ru-RU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обязательно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каждого обучающегося 9 класса, его невыполнение равноценно получению неудовлетворительной оценки по любому учебному предмету.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546D7A"/>
                </a:solidFill>
              </a:rPr>
              <a:t>Критерии оценки </a:t>
            </a:r>
            <a:br>
              <a:rPr lang="ru-RU" sz="2400" b="1" dirty="0">
                <a:solidFill>
                  <a:srgbClr val="546D7A"/>
                </a:solidFill>
              </a:rPr>
            </a:br>
            <a:r>
              <a:rPr lang="ru-RU" sz="2400" b="1" dirty="0">
                <a:solidFill>
                  <a:srgbClr val="546D7A"/>
                </a:solidFill>
              </a:rPr>
              <a:t>итогового индивидуального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9324223"/>
              </p:ext>
            </p:extLst>
          </p:nvPr>
        </p:nvGraphicFramePr>
        <p:xfrm>
          <a:off x="251520" y="1628800"/>
          <a:ext cx="8504240" cy="454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8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Содержание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и балльная система оценки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ИКТ-компетентность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балл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оформлена без учета требований, предъявляемых к написанию письменных работ.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работа оформлена с учетом предъявляемых к написанию письменных работ, но имеются явные недочеты, ошибки в тексте;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балла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работа оформлена с учетом предъявляемых к написанию письменных работ, но имеются существенные недочеты;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балла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работа оформлена с учетом требований, предъявляемых к написанию письменных работ, имеются небольшие недочеты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баллов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работа выполнена в полном соответствии предъявляемыми требованиями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Структура паспорта  планируемого 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результата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ru-RU" sz="2000" dirty="0"/>
              <a:t>Определение, содержание и основные сущностные </a:t>
            </a:r>
            <a:r>
              <a:rPr lang="ru-RU" sz="2000" dirty="0" smtClean="0"/>
              <a:t>характеристики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ru-RU" sz="2000" dirty="0"/>
              <a:t>Место и значимость данного личностного результата в совокупном ожидаемом результате образования выпускника школы по завершении освоения ООП </a:t>
            </a:r>
            <a:r>
              <a:rPr lang="ru-RU" sz="2000" dirty="0" smtClean="0"/>
              <a:t>НОО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ru-RU" sz="2000" dirty="0" smtClean="0"/>
              <a:t>Планируемые </a:t>
            </a:r>
            <a:r>
              <a:rPr lang="ru-RU" sz="2000" dirty="0"/>
              <a:t>уровни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результата у выпускников, освоивших ООП </a:t>
            </a:r>
            <a:r>
              <a:rPr lang="ru-RU" sz="2000" dirty="0" smtClean="0"/>
              <a:t>НОО (содержательное </a:t>
            </a:r>
            <a:r>
              <a:rPr lang="ru-RU" sz="2000" dirty="0"/>
              <a:t>описание </a:t>
            </a:r>
            <a:r>
              <a:rPr lang="ru-RU" sz="2000" dirty="0" smtClean="0"/>
              <a:t>)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ru-RU" sz="2000" dirty="0" smtClean="0"/>
              <a:t>Связь планируемого результата с содержанием и результатами конкретных учебных предметов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82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7654751" cy="1328192"/>
          </a:xfrm>
        </p:spPr>
        <p:txBody>
          <a:bodyPr/>
          <a:lstStyle/>
          <a:p>
            <a:r>
              <a:rPr lang="ru-RU" sz="2400" b="1" dirty="0">
                <a:solidFill>
                  <a:srgbClr val="546D7A"/>
                </a:solidFill>
              </a:rPr>
              <a:t>Критерии оценки </a:t>
            </a:r>
            <a:br>
              <a:rPr lang="ru-RU" sz="2400" b="1" dirty="0">
                <a:solidFill>
                  <a:srgbClr val="546D7A"/>
                </a:solidFill>
              </a:rPr>
            </a:br>
            <a:r>
              <a:rPr lang="ru-RU" sz="2400" b="1" dirty="0">
                <a:solidFill>
                  <a:srgbClr val="546D7A"/>
                </a:solidFill>
              </a:rPr>
              <a:t>итогового индивидуального проекта</a:t>
            </a:r>
            <a:br>
              <a:rPr lang="ru-RU" sz="2400" b="1" dirty="0">
                <a:solidFill>
                  <a:srgbClr val="546D7A"/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9925921"/>
              </p:ext>
            </p:extLst>
          </p:nvPr>
        </p:nvGraphicFramePr>
        <p:xfrm>
          <a:off x="107504" y="1556791"/>
          <a:ext cx="8928992" cy="551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0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Содержание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и балльная система оценки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06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читательской грамотности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1510" indent="-651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балл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выполнена на предметной основе; процедура защита показала слабое владение речевыми средствами, логическими операциями, отсутствие навыков критического мышления, не умение самостоятельно мыслить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1510" indent="-651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балла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выполнена на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основе; процедура защита показала слабое владение речевыми средствами, логическими операциями, навыками критического мышления, умение самостоятельно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мыслить.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1510" indent="-651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выполнена на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основе; процедура защита показала недостаточное владение речевыми средствами, логическими операциями, навыками критического мышления, умение самостоятельно мыслить; Продемонстрировано недостаточное владение читательской грамотностью;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1510" indent="-651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балла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выполнена на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основе; процедура защита показала достаточное владение речевыми средствами, логическими операциями, навыками критического мышления, умение самостоятельно мыслить; Продемонстрировано достаточное владение читательской грамотностью. Имеются небольшие недочеты при ответах на вопросы.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9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1510" indent="-651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баллов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выполнена на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межпредметной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основе; процедура защита показала свободное владение речевыми средствами, логическими операциями, навыками критического мышления, умение самостоятельно мыслить; продемонстрирована способность приобретать новые знания и/или осваивать новые способы действий, достигать более глубокого понимания проблемы. </a:t>
                      </a:r>
                      <a:r>
                        <a:rPr lang="ru-RU" sz="13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Читательскоая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грамотность сформирована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0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546D7A"/>
                </a:solidFill>
              </a:rPr>
              <a:t>Критерии оценки </a:t>
            </a:r>
            <a:br>
              <a:rPr lang="ru-RU" sz="2400" b="1" dirty="0">
                <a:solidFill>
                  <a:srgbClr val="546D7A"/>
                </a:solidFill>
              </a:rPr>
            </a:br>
            <a:r>
              <a:rPr lang="ru-RU" sz="2400" b="1" dirty="0">
                <a:solidFill>
                  <a:srgbClr val="546D7A"/>
                </a:solidFill>
              </a:rPr>
              <a:t>итогового индивидуального проекта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7059634"/>
              </p:ext>
            </p:extLst>
          </p:nvPr>
        </p:nvGraphicFramePr>
        <p:xfrm>
          <a:off x="179512" y="1700808"/>
          <a:ext cx="86482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Содержание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и балльная система оценки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регулятивных, коммуникативных и познавательных учебных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балл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доведена до конца и представлена комиссии в незавершенном виде. </a:t>
                      </a:r>
                      <a:endParaRPr lang="ru-RU" sz="1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продемонстрированы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навыки определения темы и планирования работы. Работа доведена до конца и представлена комиссии; некоторые этапы выполнялись под контролем и при поддержке руководителя.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 отвечает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вопросы при поддержке руководителя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балла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работа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доведена до конца и представлена комиссии; некоторые этапы выполнялись под контролем руководителя. При этом проявляются отдельные элементы самооценки и самоконтроля обучающегося. Тема ясно определена. Текст/сообщения достаточно структурирован. Работа/сообщение вызывает интерес. Автор отвечает на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балла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продемонстрированы навыки определения темы и планирования работы. Работа доведена до конца и представлена комиссии; некоторые этапы выполнялись при поддержке руководителя. При этом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ясно прослеживаются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самостоятельность и самоконтроль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обучающегося.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определена ясно. Все мысли выражены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логично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последовательно, аргументированно. Работа/сообщение вызывает интерес. Автор свободно отвечает на вопросы. </a:t>
                      </a:r>
                      <a:endParaRPr lang="ru-RU" sz="13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баллов.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доведена до конца и представлена комиссии. При этом проявляются самостоятельность и самоконтроль обучающегося. Тема определена ясно. Все мысли выражены ясно, логично, последовательно, аргументированно. Работа/сообщение вызывает интерес. Контроль и коррекция осуществлялись самостоятельно. Автор свободно отвечает на вопросы.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8170"/>
            <a:ext cx="8534400" cy="7588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>Выбор учебных предметов</a:t>
            </a:r>
            <a:r>
              <a:rPr lang="en-US" sz="2400" b="1" dirty="0" smtClean="0">
                <a:solidFill>
                  <a:srgbClr val="8CADAE">
                    <a:shade val="75000"/>
                  </a:srgbClr>
                </a:solidFill>
              </a:rPr>
              <a:t> </a:t>
            </a: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>обучающимися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3074620"/>
              </p:ext>
            </p:extLst>
          </p:nvPr>
        </p:nvGraphicFramePr>
        <p:xfrm>
          <a:off x="160667" y="1124744"/>
          <a:ext cx="8758753" cy="557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Учебный</a:t>
                      </a:r>
                      <a:r>
                        <a:rPr lang="ru-RU" sz="1200" baseline="0" dirty="0" smtClean="0"/>
                        <a:t> предмет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2018/2019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Учебный предмет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2019/2020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Химия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История,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История,</a:t>
                      </a:r>
                      <a:r>
                        <a:rPr lang="ru-RU" sz="1400" b="0" baseline="0" dirty="0" smtClean="0"/>
                        <a:t> обществознание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</a:rPr>
                        <a:t>География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География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Физика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Математика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Биология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Изобразительное искусство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Химия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Экология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Музыка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+mn-lt"/>
                        </a:rPr>
                        <a:t>Русский язык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</a:t>
                      </a:r>
                      <a:endParaRPr lang="ru-R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06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ОБЖ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ОБЖ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-</a:t>
                      </a:r>
                      <a:endParaRPr lang="ru-R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6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Изобразительное</a:t>
                      </a:r>
                      <a:r>
                        <a:rPr lang="ru-RU" sz="1400" i="1" baseline="0" dirty="0" smtClean="0"/>
                        <a:t> искусство</a:t>
                      </a:r>
                      <a:endParaRPr lang="ru-RU" sz="1400" i="1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18 ч.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Биология </a:t>
                      </a:r>
                    </a:p>
                    <a:p>
                      <a:pPr algn="ctr"/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</a:p>
                    <a:p>
                      <a:pPr algn="ctr"/>
                      <a:r>
                        <a:rPr lang="ru-RU" sz="1400" dirty="0" smtClean="0"/>
                        <a:t>Всего 28 ч.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Результаты работы по ИИП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2041410"/>
              </p:ext>
            </p:extLst>
          </p:nvPr>
        </p:nvGraphicFramePr>
        <p:xfrm>
          <a:off x="179513" y="966626"/>
          <a:ext cx="8758752" cy="592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Учебный предмет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К-во выборов за два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Повышенный уровень достижения </a:t>
                      </a:r>
                      <a:r>
                        <a:rPr lang="ru-RU" sz="1200" dirty="0" err="1" smtClean="0"/>
                        <a:t>метапредметных</a:t>
                      </a:r>
                      <a:r>
                        <a:rPr lang="ru-RU" sz="1200" dirty="0" smtClean="0"/>
                        <a:t> результатов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Повышенный уровень достижения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результатов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</a:rPr>
                        <a:t>Химия</a:t>
                      </a:r>
                      <a:endParaRPr lang="ru-RU" sz="14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ч.</a:t>
                      </a:r>
                      <a:endParaRPr lang="ru-RU" sz="14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История, обществознание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ч. 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ч.</a:t>
                      </a:r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ч.</a:t>
                      </a:r>
                      <a:endParaRPr lang="ru-RU" sz="1400" dirty="0"/>
                    </a:p>
                  </a:txBody>
                  <a:tcPr>
                    <a:solidFill>
                      <a:srgbClr val="F9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6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</a:rPr>
                        <a:t>География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ч.</a:t>
                      </a:r>
                    </a:p>
                  </a:txBody>
                  <a:tcPr>
                    <a:solidFill>
                      <a:srgbClr val="F9B7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ч.</a:t>
                      </a:r>
                      <a:endParaRPr lang="ru-RU" sz="1400" dirty="0"/>
                    </a:p>
                  </a:txBody>
                  <a:tcPr>
                    <a:solidFill>
                      <a:srgbClr val="F9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ч.</a:t>
                      </a:r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 ч.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6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Математика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ч.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Изобразительное искусство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Музыка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 ч.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6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+mn-lt"/>
                        </a:rPr>
                        <a:t>Экология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+mn-lt"/>
                        </a:rPr>
                        <a:t>Русский язык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88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ОБЖ</a:t>
                      </a:r>
                      <a:endParaRPr lang="ru-RU" sz="14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Биология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Физическая культура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256184"/>
          </a:xfrm>
        </p:spPr>
        <p:txBody>
          <a:bodyPr/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Определение, содержание и основные сущностные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характеристики личностного результата №1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spc="-35" dirty="0">
                <a:latin typeface="Times New Roman"/>
                <a:ea typeface="Times New Roman"/>
              </a:rPr>
              <a:t>Под </a:t>
            </a:r>
            <a:r>
              <a:rPr lang="ru-RU" sz="2000" spc="-40" dirty="0">
                <a:latin typeface="Times New Roman"/>
                <a:ea typeface="Times New Roman"/>
              </a:rPr>
              <a:t>личностным результатом </a:t>
            </a:r>
            <a:r>
              <a:rPr lang="ru-RU" sz="2000" dirty="0">
                <a:latin typeface="Times New Roman"/>
                <a:ea typeface="Times New Roman"/>
              </a:rPr>
              <a:t>освоения основной образовательной программы начального общего образования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2000" i="1" spc="-40" dirty="0" smtClean="0">
                <a:latin typeface="Times New Roman"/>
                <a:ea typeface="Times New Roman"/>
              </a:rPr>
              <a:t>«</a:t>
            </a:r>
            <a:r>
              <a:rPr lang="ru-RU" sz="2000" i="1" spc="-40" dirty="0">
                <a:latin typeface="Times New Roman"/>
                <a:ea typeface="Times New Roman"/>
              </a:rPr>
              <a:t>Ф</a:t>
            </a:r>
            <a:r>
              <a:rPr lang="ru-RU" sz="2000" i="1" dirty="0">
                <a:latin typeface="Times New Roman"/>
                <a:ea typeface="Times New Roman"/>
              </a:rPr>
              <a:t>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 многонационального российского общества; становление гуманистических и демократических ценностных ориентаций</a:t>
            </a:r>
            <a:r>
              <a:rPr lang="ru-RU" sz="2000" i="1" dirty="0" smtClean="0">
                <a:latin typeface="Times New Roman"/>
                <a:ea typeface="Times New Roman"/>
              </a:rPr>
              <a:t>»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000" i="1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/>
                <a:ea typeface="Times New Roman"/>
              </a:rPr>
              <a:t> </a:t>
            </a:r>
            <a:r>
              <a:rPr lang="ru-RU" sz="2000" spc="-40" dirty="0">
                <a:latin typeface="Times New Roman"/>
                <a:ea typeface="Times New Roman"/>
              </a:rPr>
              <a:t>подра</a:t>
            </a:r>
            <a:r>
              <a:rPr lang="ru-RU" sz="2000" spc="-35" dirty="0">
                <a:latin typeface="Times New Roman"/>
                <a:ea typeface="Times New Roman"/>
              </a:rPr>
              <a:t>зумевается </a:t>
            </a:r>
            <a:r>
              <a:rPr lang="ru-RU" sz="2000" spc="-35" dirty="0" err="1">
                <a:latin typeface="Times New Roman"/>
                <a:ea typeface="Times New Roman"/>
              </a:rPr>
              <a:t>сформированность</a:t>
            </a:r>
            <a:r>
              <a:rPr lang="ru-RU" sz="2000" spc="-35" dirty="0">
                <a:latin typeface="Times New Roman"/>
                <a:ea typeface="Times New Roman"/>
              </a:rPr>
              <a:t> у выпускника ценностно-смысловых установок, отражающих его социальные компетенции, </a:t>
            </a:r>
            <a:r>
              <a:rPr lang="ru-RU" sz="2000" spc="-35" dirty="0" err="1">
                <a:latin typeface="Times New Roman"/>
                <a:ea typeface="Times New Roman"/>
              </a:rPr>
              <a:t>сформированность</a:t>
            </a:r>
            <a:r>
              <a:rPr lang="ru-RU" sz="2000" spc="-35" dirty="0">
                <a:latin typeface="Times New Roman"/>
                <a:ea typeface="Times New Roman"/>
              </a:rPr>
              <a:t> его гражданской </a:t>
            </a:r>
            <a:r>
              <a:rPr lang="ru-RU" sz="2000" spc="-35" dirty="0" smtClean="0">
                <a:latin typeface="Times New Roman"/>
                <a:ea typeface="Times New Roman"/>
              </a:rPr>
              <a:t>идентичности</a:t>
            </a:r>
            <a:endParaRPr lang="ru-RU" sz="20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/>
          </p:nvPr>
        </p:nvSpPr>
        <p:spPr>
          <a:xfrm>
            <a:off x="323528" y="764704"/>
            <a:ext cx="2564135" cy="172819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</a:t>
            </a:r>
            <a:r>
              <a:rPr lang="ru-RU" dirty="0" smtClean="0"/>
              <a:t>ичностный результат </a:t>
            </a:r>
            <a:br>
              <a:rPr lang="ru-RU" dirty="0" smtClean="0"/>
            </a:br>
            <a:r>
              <a:rPr lang="ru-RU" dirty="0" smtClean="0"/>
              <a:t>ООП НОО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2276872"/>
            <a:ext cx="2563812" cy="431958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ru-RU" sz="1700" dirty="0"/>
              <a:t>«</a:t>
            </a:r>
            <a:r>
              <a:rPr lang="ru-RU" sz="1900" dirty="0"/>
              <a:t>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 многонационального российского общества; становление гуманистических и демократических ценностных ориентаций»</a:t>
            </a:r>
          </a:p>
          <a:p>
            <a:pPr eaLnBrk="1" fontAlgn="auto" hangingPunct="1"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7445652"/>
              </p:ext>
            </p:extLst>
          </p:nvPr>
        </p:nvGraphicFramePr>
        <p:xfrm>
          <a:off x="2916239" y="1628801"/>
          <a:ext cx="6055551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/>
                        <a:t>Портрет</a:t>
                      </a:r>
                      <a:r>
                        <a:rPr lang="ru-RU" sz="1600" baseline="0" dirty="0" smtClean="0"/>
                        <a:t> выпускника начальной школы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Личностный результат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 ООП ООО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6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«любящий свой народ,</a:t>
                      </a:r>
                    </a:p>
                    <a:p>
                      <a:pPr algn="ctr"/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 край </a:t>
                      </a:r>
                    </a:p>
                    <a:p>
                      <a:pPr algn="ctr"/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свою Родину»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400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</a:t>
                      </a:r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российской гражданской идентичности, </a:t>
                      </a:r>
                      <a:r>
                        <a:rPr kumimoji="0" lang="ru-RU" sz="1400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патриотизма, любви и уважения к Отечеству</a:t>
                      </a:r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чувства гордости за свою Родину, на прошлое и настоящее многонационального народа России; 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осознание своей этнической принадлежности, </a:t>
                      </a:r>
                      <a:r>
                        <a:rPr kumimoji="0" lang="ru-RU" sz="1400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знание языка, культуры своего народа, своего края, общемирового культурного наследия</a:t>
                      </a:r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kumimoji="0" lang="ru-RU" sz="1400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усвоение</a:t>
                      </a:r>
                      <a:r>
                        <a:rPr kumimoji="0" lang="ru-RU" sz="140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традиционных ценностей многонационального российского общества; </a:t>
                      </a:r>
                      <a:r>
                        <a:rPr kumimoji="0" lang="ru-RU" sz="1400" i="1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 чувства долга перед Родиной»</a:t>
                      </a:r>
                      <a:endParaRPr lang="ru-RU" sz="1400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2" name="TextBox 8"/>
          <p:cNvSpPr txBox="1">
            <a:spLocks noChangeArrowheads="1"/>
          </p:cNvSpPr>
          <p:nvPr/>
        </p:nvSpPr>
        <p:spPr bwMode="auto">
          <a:xfrm>
            <a:off x="2916239" y="177800"/>
            <a:ext cx="60555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Место, значимость и преемственность данного </a:t>
            </a: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личностного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результата в ожидаемом результате образования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784976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/>
                </a:solidFill>
              </a:rPr>
              <a:t>Планируемые уровни </a:t>
            </a:r>
            <a:r>
              <a:rPr lang="ru-RU" sz="2200" b="1" dirty="0" err="1" smtClean="0">
                <a:solidFill>
                  <a:schemeClr val="tx2"/>
                </a:solidFill>
              </a:rPr>
              <a:t>сформированности</a:t>
            </a: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результата у </a:t>
            </a:r>
            <a:r>
              <a:rPr lang="ru-RU" sz="2200" b="1" dirty="0">
                <a:solidFill>
                  <a:schemeClr val="tx2"/>
                </a:solidFill>
              </a:rPr>
              <a:t>выпускников, освоивших ООП НОО </a:t>
            </a:r>
          </a:p>
        </p:txBody>
      </p:sp>
      <p:graphicFrame>
        <p:nvGraphicFramePr>
          <p:cNvPr id="18518" name="Group 8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18679768"/>
              </p:ext>
            </p:extLst>
          </p:nvPr>
        </p:nvGraphicFramePr>
        <p:xfrm>
          <a:off x="0" y="1137181"/>
          <a:ext cx="9144000" cy="5890128"/>
        </p:xfrm>
        <a:graphic>
          <a:graphicData uri="http://schemas.openxmlformats.org/drawingml/2006/table">
            <a:tbl>
              <a:tblPr/>
              <a:tblGrid>
                <a:gridCol w="43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Содержательное описание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признаки уровня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Первоначальные представления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единстве и многообразии языкового и культурного пространства России, о языке как основе национального самосознания; осознание значения русского языка как государственного языка Российской Федерации, языка межнационального общения;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позитивного отношения к правильной устной и письменной речи как показателям общей культуры и гражданской позиции человека;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 особой роли России в мировой истории, воспитание чувства гордости за национальные свершения, открытия, победы; о созидательном и нравственном значении труда в жизни человека и общества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 государственные символы, поет гимн России, называет выдающихся деятелей истории, и культуры, называет национальные трудовые свершения, открытия, победы и т.д.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азвание страны и ее столицы, представление о том, где она расположена, понимание, что у каждого гражданина есть не только права, но и обязанности»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и принятие своей этнической и национальной принадлежности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принятие ценностей многонационального российского общества;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значения русского языка как государственного языка Российской Федерации,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как языка межнационального общения;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сформированность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позитивного отношения к правильной устной и письменной речи как показателям общей культуры и гражданской позиции человека;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Ценностное отношение к созидательному и нравственному значению труда в жизни человека и общества.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«Знание собственной этнической принадлежности, представление о традициях русской культуры (национальные костюмы, народные праздники и пр.), отсутствие неприязни к тому, что он принадлежит к определенной национальной общности по рождению, и неприязни к представителям других национальностей, уважение их традиций и культуры».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Позитивно относится к правильной устной и письменной речи как показателям общей культуры и гражданской позиции человека;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3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нравственно-ценностных переживаний за свою Родину, российский народ и историю России.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«Переживание чувства радости, гордости об известиях о достижениях своей страны, и обиды, жалости, когда получает информацию о национальных трагедиях; отсутствие радости, когда плохо отзываются о представителях других национальностей.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Желание сделать что-то полезное для своей страны, бережное отношение к природе.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«Показывает знание прав и обязанностей школьника своего возраста».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92480" cy="1152426"/>
          </a:xfrm>
        </p:spPr>
        <p:txBody>
          <a:bodyPr>
            <a:noAutofit/>
          </a:bodyPr>
          <a:lstStyle/>
          <a:p>
            <a:pPr eaLnBrk="1" hangingPunct="1"/>
            <a:r>
              <a:rPr lang="ru-RU" sz="2200" b="1" dirty="0" smtClean="0">
                <a:solidFill>
                  <a:srgbClr val="546D7A"/>
                </a:solidFill>
              </a:rPr>
              <a:t>Уровни </a:t>
            </a:r>
            <a:r>
              <a:rPr lang="ru-RU" sz="2200" b="1" dirty="0" err="1" smtClean="0">
                <a:solidFill>
                  <a:srgbClr val="546D7A"/>
                </a:solidFill>
              </a:rPr>
              <a:t>сформированности</a:t>
            </a:r>
            <a:r>
              <a:rPr lang="ru-RU" sz="2200" b="1" dirty="0" smtClean="0">
                <a:solidFill>
                  <a:srgbClr val="546D7A"/>
                </a:solidFill>
              </a:rPr>
              <a:t/>
            </a:r>
            <a:br>
              <a:rPr lang="ru-RU" sz="2200" b="1" dirty="0" smtClean="0">
                <a:solidFill>
                  <a:srgbClr val="546D7A"/>
                </a:solidFill>
              </a:rPr>
            </a:br>
            <a:r>
              <a:rPr lang="ru-RU" sz="2200" b="1" dirty="0" smtClean="0">
                <a:solidFill>
                  <a:srgbClr val="546D7A"/>
                </a:solidFill>
              </a:rPr>
              <a:t>результата у выпускников, освоивших </a:t>
            </a:r>
            <a:r>
              <a:rPr lang="en-US" sz="2200" b="1" dirty="0" smtClean="0">
                <a:solidFill>
                  <a:srgbClr val="546D7A"/>
                </a:solidFill>
              </a:rPr>
              <a:t/>
            </a:r>
            <a:br>
              <a:rPr lang="en-US" sz="2200" b="1" dirty="0" smtClean="0">
                <a:solidFill>
                  <a:srgbClr val="546D7A"/>
                </a:solidFill>
              </a:rPr>
            </a:br>
            <a:r>
              <a:rPr lang="ru-RU" sz="2200" b="1" dirty="0" smtClean="0">
                <a:solidFill>
                  <a:srgbClr val="546D7A"/>
                </a:solidFill>
              </a:rPr>
              <a:t>ООП НОО </a:t>
            </a:r>
          </a:p>
        </p:txBody>
      </p:sp>
      <p:graphicFrame>
        <p:nvGraphicFramePr>
          <p:cNvPr id="48180" name="Group 5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16507985"/>
              </p:ext>
            </p:extLst>
          </p:nvPr>
        </p:nvGraphicFramePr>
        <p:xfrm>
          <a:off x="179388" y="1916113"/>
          <a:ext cx="8713788" cy="3063875"/>
        </p:xfrm>
        <a:graphic>
          <a:graphicData uri="http://schemas.openxmlformats.org/drawingml/2006/table">
            <a:tbl>
              <a:tblPr/>
              <a:tblGrid>
                <a:gridCol w="435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Содержательное описание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признаки уровня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и демонстрация своей гражданской позиции, гражданской идентичности, национальной и этнической принадлежности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Самостоятельно, используя возможности образовательной среды, организует (участвует) в общественно-полезной практике, конкурсах, олимпиадах краеведческой направленности, участвует в фольклорных фестивалях и 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639"/>
            <a:ext cx="8064450" cy="1296145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Связь  личностного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результата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№1 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с предметным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результатам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учебных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предметов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(в соответствии с требованиями ФГОС)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400" b="1" i="1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4298580"/>
              </p:ext>
            </p:extLst>
          </p:nvPr>
        </p:nvGraphicFramePr>
        <p:xfrm>
          <a:off x="179512" y="1700808"/>
          <a:ext cx="878497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2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7428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«имеет первоначальные представления о единстве и многообразии языкового и культурного пространства России… , 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позитивного отношения к правильной устной и письменной речи как показателям общей культуры и гражданской позиции человека»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12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«…об особой роли России в мировой истории, воспитание чувства гордости за национальные свершения, открытия, победы»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71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«… о созидательном и нравственном значении труда в жизни человека и общества»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086799" cy="694210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Образовательные технологии и методы работы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3086"/>
            <a:ext cx="2832315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0237"/>
            <a:ext cx="2870786" cy="215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3748"/>
            <a:ext cx="2674148" cy="200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13" y="3993748"/>
            <a:ext cx="2766181" cy="20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56" y="3937026"/>
            <a:ext cx="2773788" cy="208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1309</TotalTime>
  <Words>3356</Words>
  <Application>Microsoft Office PowerPoint</Application>
  <PresentationFormat>Экран (4:3)</PresentationFormat>
  <Paragraphs>523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Georgia</vt:lpstr>
      <vt:lpstr>Symbol</vt:lpstr>
      <vt:lpstr>Times New Roman</vt:lpstr>
      <vt:lpstr>Wingdings</vt:lpstr>
      <vt:lpstr>Wingdings 2</vt:lpstr>
      <vt:lpstr>Официальная</vt:lpstr>
      <vt:lpstr>1_Официальная</vt:lpstr>
      <vt:lpstr>Презентация PowerPoint</vt:lpstr>
      <vt:lpstr>  Паспортизация личностных  и метапредметных результатов </vt:lpstr>
      <vt:lpstr>Структура паспорта  планируемого  результата</vt:lpstr>
      <vt:lpstr>Определение, содержание и основные сущностные характеристики личностного результата №1  </vt:lpstr>
      <vt:lpstr>      Личностный результат  ООП НОО </vt:lpstr>
      <vt:lpstr>Планируемые уровни сформированности результата у выпускников, освоивших ООП НОО </vt:lpstr>
      <vt:lpstr>Уровни сформированности результата у выпускников, освоивших  ООП НОО </vt:lpstr>
      <vt:lpstr>    Связь  личностного результата №1  с предметным результатам учебных предметов  (в соответствии с требованиями ФГОС) </vt:lpstr>
      <vt:lpstr>Образовательные технологии и методы работы</vt:lpstr>
      <vt:lpstr>Достижение личностного результата №1  через междисциплинарные программы</vt:lpstr>
      <vt:lpstr>Гражданско-патриотическое направление программы духовно-нравственного воспитания</vt:lpstr>
      <vt:lpstr>Целостная образовательная среда</vt:lpstr>
      <vt:lpstr>Диагностика уровня достижения личностного результата №1</vt:lpstr>
      <vt:lpstr>Изменения в организации воспитательной работы в образовательных учреждениях</vt:lpstr>
      <vt:lpstr>Содержательное наполнение разделов  Программы воспитания</vt:lpstr>
      <vt:lpstr>Типовые задачи формирования универсальных учебных действий</vt:lpstr>
      <vt:lpstr>        Типовые учебно-познавательные задачи на формирование и оценку навыка самостоятельного приобретения, переноса и интеграции знаний </vt:lpstr>
      <vt:lpstr>Типовые учебно-познавательные задачи на формирование и оценку навыка самостоятельного приобретения, переноса и интеграции знаний </vt:lpstr>
      <vt:lpstr>Как «научить учиться»? Сравнение</vt:lpstr>
      <vt:lpstr>Как «научить учиться»? Анализ</vt:lpstr>
      <vt:lpstr>Как «научить учиться»? Синтез</vt:lpstr>
      <vt:lpstr>Как «научить учиться»? Обобщение</vt:lpstr>
      <vt:lpstr>Как «научить учиться»? Классификация по родовидовым признакам </vt:lpstr>
      <vt:lpstr>Как «научить учиться»? Установление аналогий и причинно-следственных связей </vt:lpstr>
      <vt:lpstr>Как «научить учиться»? Построение    рассуждений </vt:lpstr>
      <vt:lpstr>Как «научить учиться»? Отнесение к известным понятиям </vt:lpstr>
      <vt:lpstr>Какие логические операции формируются  при разгадывании          ребусов? </vt:lpstr>
      <vt:lpstr>Итоговая оценка достижения метапредметных результатов  Нормативно-правовое обеспечение ИИП </vt:lpstr>
      <vt:lpstr>Критерии оценки  итогового индивидуального проекта</vt:lpstr>
      <vt:lpstr>Критерии оценки  итогового индивидуального проекта </vt:lpstr>
      <vt:lpstr>Критерии оценки  итогового индивидуального проекта</vt:lpstr>
      <vt:lpstr>Выбор учебных предметов  обучающимися </vt:lpstr>
      <vt:lpstr>Результаты работы по ИИП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инновационных площадок "Путь к успеху"</dc:title>
  <dc:creator>Мама</dc:creator>
  <cp:lastModifiedBy>user</cp:lastModifiedBy>
  <cp:revision>108</cp:revision>
  <dcterms:created xsi:type="dcterms:W3CDTF">2016-02-25T17:16:05Z</dcterms:created>
  <dcterms:modified xsi:type="dcterms:W3CDTF">2021-06-01T08:51:58Z</dcterms:modified>
</cp:coreProperties>
</file>