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8" r:id="rId3"/>
    <p:sldId id="267" r:id="rId4"/>
    <p:sldId id="277" r:id="rId5"/>
    <p:sldId id="266" r:id="rId6"/>
    <p:sldId id="263" r:id="rId7"/>
    <p:sldId id="278" r:id="rId8"/>
    <p:sldId id="257" r:id="rId9"/>
    <p:sldId id="260" r:id="rId10"/>
    <p:sldId id="259" r:id="rId11"/>
    <p:sldId id="258" r:id="rId12"/>
    <p:sldId id="276" r:id="rId13"/>
    <p:sldId id="264" r:id="rId14"/>
    <p:sldId id="272" r:id="rId15"/>
    <p:sldId id="275" r:id="rId16"/>
    <p:sldId id="273" r:id="rId17"/>
    <p:sldId id="261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4" autoAdjust="0"/>
    <p:restoredTop sz="65708" autoAdjust="0"/>
  </p:normalViewPr>
  <p:slideViewPr>
    <p:cSldViewPr>
      <p:cViewPr>
        <p:scale>
          <a:sx n="50" d="100"/>
          <a:sy n="50" d="100"/>
        </p:scale>
        <p:origin x="-153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E1F80-560B-4DB1-A825-5C8B6F19857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2F9E46-A77C-4AAF-A71C-43C270D06AA8}">
      <dgm:prSet phldrT="[Текст]" custT="1"/>
      <dgm:spPr/>
      <dgm:t>
        <a:bodyPr/>
        <a:lstStyle/>
        <a:p>
          <a:r>
            <a:rPr lang="ru-RU" sz="3400" dirty="0" smtClean="0"/>
            <a:t>* электронные учебники еще не делают образование цифровым</a:t>
          </a:r>
          <a:endParaRPr lang="ru-RU" sz="3400" dirty="0"/>
        </a:p>
      </dgm:t>
    </dgm:pt>
    <dgm:pt modelId="{1D9C2DB0-D6B1-42B9-868E-215F4BD10710}" type="parTrans" cxnId="{DCA99896-F263-4496-8B66-96740E9468F4}">
      <dgm:prSet/>
      <dgm:spPr/>
      <dgm:t>
        <a:bodyPr/>
        <a:lstStyle/>
        <a:p>
          <a:endParaRPr lang="ru-RU"/>
        </a:p>
      </dgm:t>
    </dgm:pt>
    <dgm:pt modelId="{D48BECC4-C946-41C7-BE94-A14DEE398FC9}" type="sibTrans" cxnId="{DCA99896-F263-4496-8B66-96740E9468F4}">
      <dgm:prSet/>
      <dgm:spPr/>
      <dgm:t>
        <a:bodyPr/>
        <a:lstStyle/>
        <a:p>
          <a:endParaRPr lang="ru-RU"/>
        </a:p>
      </dgm:t>
    </dgm:pt>
    <dgm:pt modelId="{86C549F6-F1E2-46FD-A547-C809BD85C98E}">
      <dgm:prSet phldrT="[Текст]" custT="1"/>
      <dgm:spPr/>
      <dgm:t>
        <a:bodyPr/>
        <a:lstStyle/>
        <a:p>
          <a:r>
            <a:rPr lang="ru-RU" sz="3400" dirty="0" smtClean="0"/>
            <a:t>* формальный перенос стандартной формы урока в «зум» не приносит ничего хорошего</a:t>
          </a:r>
          <a:endParaRPr lang="ru-RU" sz="3400" dirty="0"/>
        </a:p>
      </dgm:t>
    </dgm:pt>
    <dgm:pt modelId="{23B304C4-4CF7-4C79-A0C1-A9ED60A9E61F}" type="parTrans" cxnId="{4D356E31-7D9B-4663-B060-D9ABC0DD521D}">
      <dgm:prSet/>
      <dgm:spPr/>
      <dgm:t>
        <a:bodyPr/>
        <a:lstStyle/>
        <a:p>
          <a:endParaRPr lang="ru-RU"/>
        </a:p>
      </dgm:t>
    </dgm:pt>
    <dgm:pt modelId="{35865AC6-887C-46C4-96E4-60FB0BB06627}" type="sibTrans" cxnId="{4D356E31-7D9B-4663-B060-D9ABC0DD521D}">
      <dgm:prSet/>
      <dgm:spPr/>
      <dgm:t>
        <a:bodyPr/>
        <a:lstStyle/>
        <a:p>
          <a:endParaRPr lang="ru-RU"/>
        </a:p>
      </dgm:t>
    </dgm:pt>
    <dgm:pt modelId="{C71C10D9-56B0-408F-A756-B5F64737C8C6}">
      <dgm:prSet phldrT="[Текст]" custT="1"/>
      <dgm:spPr/>
      <dgm:t>
        <a:bodyPr/>
        <a:lstStyle/>
        <a:p>
          <a:r>
            <a:rPr lang="ru-RU" sz="3400" dirty="0" smtClean="0"/>
            <a:t>* Онлайн-обучение требует соответствующих методик</a:t>
          </a:r>
          <a:endParaRPr lang="ru-RU" sz="3400" dirty="0"/>
        </a:p>
      </dgm:t>
    </dgm:pt>
    <dgm:pt modelId="{58234BA6-517C-4346-BCAD-0DF52587E5BD}" type="parTrans" cxnId="{02744F56-D398-4646-9926-B30323719C31}">
      <dgm:prSet/>
      <dgm:spPr/>
      <dgm:t>
        <a:bodyPr/>
        <a:lstStyle/>
        <a:p>
          <a:endParaRPr lang="ru-RU"/>
        </a:p>
      </dgm:t>
    </dgm:pt>
    <dgm:pt modelId="{AF320B1E-FE48-489F-BC11-9A7ABF596F61}" type="sibTrans" cxnId="{02744F56-D398-4646-9926-B30323719C31}">
      <dgm:prSet/>
      <dgm:spPr/>
      <dgm:t>
        <a:bodyPr/>
        <a:lstStyle/>
        <a:p>
          <a:endParaRPr lang="ru-RU"/>
        </a:p>
      </dgm:t>
    </dgm:pt>
    <dgm:pt modelId="{B35F95EC-303F-4508-9C2F-489A4E3DFEA2}" type="pres">
      <dgm:prSet presAssocID="{823E1F80-560B-4DB1-A825-5C8B6F1985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4862E4-6223-4056-882A-1ABFB6D818C7}" type="pres">
      <dgm:prSet presAssocID="{1F2F9E46-A77C-4AAF-A71C-43C270D06AA8}" presName="parentLin" presStyleCnt="0"/>
      <dgm:spPr/>
    </dgm:pt>
    <dgm:pt modelId="{79A79CB0-A008-42FC-9AFA-C7CE0EAC3B38}" type="pres">
      <dgm:prSet presAssocID="{1F2F9E46-A77C-4AAF-A71C-43C270D06A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38DF85-C1D7-4DAE-892D-FC4E478EAE37}" type="pres">
      <dgm:prSet presAssocID="{1F2F9E46-A77C-4AAF-A71C-43C270D06AA8}" presName="parentText" presStyleLbl="node1" presStyleIdx="0" presStyleCnt="3" custScaleX="142857" custScaleY="312089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3F757-A308-49A4-BF2F-8C9984272859}" type="pres">
      <dgm:prSet presAssocID="{1F2F9E46-A77C-4AAF-A71C-43C270D06AA8}" presName="negativeSpace" presStyleCnt="0"/>
      <dgm:spPr/>
    </dgm:pt>
    <dgm:pt modelId="{CF3B5EED-39E5-4008-9D80-818290DE7767}" type="pres">
      <dgm:prSet presAssocID="{1F2F9E46-A77C-4AAF-A71C-43C270D06AA8}" presName="childText" presStyleLbl="conFgAcc1" presStyleIdx="0" presStyleCnt="3">
        <dgm:presLayoutVars>
          <dgm:bulletEnabled val="1"/>
        </dgm:presLayoutVars>
      </dgm:prSet>
      <dgm:spPr/>
    </dgm:pt>
    <dgm:pt modelId="{639F2232-54DB-4053-AC90-C5FE3B19CF53}" type="pres">
      <dgm:prSet presAssocID="{D48BECC4-C946-41C7-BE94-A14DEE398FC9}" presName="spaceBetweenRectangles" presStyleCnt="0"/>
      <dgm:spPr/>
    </dgm:pt>
    <dgm:pt modelId="{08AD2227-E2FE-4CF8-8B3F-B6ECE5F336BA}" type="pres">
      <dgm:prSet presAssocID="{86C549F6-F1E2-46FD-A547-C809BD85C98E}" presName="parentLin" presStyleCnt="0"/>
      <dgm:spPr/>
    </dgm:pt>
    <dgm:pt modelId="{BEA283AA-7A4B-42CC-AB85-E89AE35FD55D}" type="pres">
      <dgm:prSet presAssocID="{86C549F6-F1E2-46FD-A547-C809BD85C98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637BE53-7B28-4F19-845E-D9293BCC1602}" type="pres">
      <dgm:prSet presAssocID="{86C549F6-F1E2-46FD-A547-C809BD85C98E}" presName="parentText" presStyleLbl="node1" presStyleIdx="1" presStyleCnt="3" custScaleX="144875" custScaleY="473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FBBB4-ADF9-4F9B-9B3C-059D5F4A1270}" type="pres">
      <dgm:prSet presAssocID="{86C549F6-F1E2-46FD-A547-C809BD85C98E}" presName="negativeSpace" presStyleCnt="0"/>
      <dgm:spPr/>
    </dgm:pt>
    <dgm:pt modelId="{14505C07-499C-483F-A4FB-A4512EDCD280}" type="pres">
      <dgm:prSet presAssocID="{86C549F6-F1E2-46FD-A547-C809BD85C98E}" presName="childText" presStyleLbl="conFgAcc1" presStyleIdx="1" presStyleCnt="3">
        <dgm:presLayoutVars>
          <dgm:bulletEnabled val="1"/>
        </dgm:presLayoutVars>
      </dgm:prSet>
      <dgm:spPr/>
    </dgm:pt>
    <dgm:pt modelId="{CD38F95B-152F-4471-949A-1FE4A1FAAECB}" type="pres">
      <dgm:prSet presAssocID="{35865AC6-887C-46C4-96E4-60FB0BB06627}" presName="spaceBetweenRectangles" presStyleCnt="0"/>
      <dgm:spPr/>
    </dgm:pt>
    <dgm:pt modelId="{CDAB5D18-E476-40D9-88E6-5D677FB37248}" type="pres">
      <dgm:prSet presAssocID="{C71C10D9-56B0-408F-A756-B5F64737C8C6}" presName="parentLin" presStyleCnt="0"/>
      <dgm:spPr/>
    </dgm:pt>
    <dgm:pt modelId="{FFCFF0F7-84F0-4F3C-82BF-5508F26565AC}" type="pres">
      <dgm:prSet presAssocID="{C71C10D9-56B0-408F-A756-B5F64737C8C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E71E2BF-A4BF-4424-B6A5-35A478C4BD70}" type="pres">
      <dgm:prSet presAssocID="{C71C10D9-56B0-408F-A756-B5F64737C8C6}" presName="parentText" presStyleLbl="node1" presStyleIdx="2" presStyleCnt="3" custScaleX="142997" custScaleY="4099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638B3-5777-495D-B794-E11E534A09C0}" type="pres">
      <dgm:prSet presAssocID="{C71C10D9-56B0-408F-A756-B5F64737C8C6}" presName="negativeSpace" presStyleCnt="0"/>
      <dgm:spPr/>
    </dgm:pt>
    <dgm:pt modelId="{C634F24F-D03D-477A-9D20-1F91EEDF46D0}" type="pres">
      <dgm:prSet presAssocID="{C71C10D9-56B0-408F-A756-B5F64737C8C6}" presName="childText" presStyleLbl="conFgAcc1" presStyleIdx="2" presStyleCnt="3" custScaleY="96969">
        <dgm:presLayoutVars>
          <dgm:bulletEnabled val="1"/>
        </dgm:presLayoutVars>
      </dgm:prSet>
      <dgm:spPr/>
    </dgm:pt>
  </dgm:ptLst>
  <dgm:cxnLst>
    <dgm:cxn modelId="{97379C38-7BAC-4435-A39F-3F0B079E486B}" type="presOf" srcId="{C71C10D9-56B0-408F-A756-B5F64737C8C6}" destId="{FFCFF0F7-84F0-4F3C-82BF-5508F26565AC}" srcOrd="0" destOrd="0" presId="urn:microsoft.com/office/officeart/2005/8/layout/list1"/>
    <dgm:cxn modelId="{DCA99896-F263-4496-8B66-96740E9468F4}" srcId="{823E1F80-560B-4DB1-A825-5C8B6F19857D}" destId="{1F2F9E46-A77C-4AAF-A71C-43C270D06AA8}" srcOrd="0" destOrd="0" parTransId="{1D9C2DB0-D6B1-42B9-868E-215F4BD10710}" sibTransId="{D48BECC4-C946-41C7-BE94-A14DEE398FC9}"/>
    <dgm:cxn modelId="{5F63C2FE-0B26-451A-9E72-28B8E9B05A6B}" type="presOf" srcId="{C71C10D9-56B0-408F-A756-B5F64737C8C6}" destId="{6E71E2BF-A4BF-4424-B6A5-35A478C4BD70}" srcOrd="1" destOrd="0" presId="urn:microsoft.com/office/officeart/2005/8/layout/list1"/>
    <dgm:cxn modelId="{7B7F270F-7C2A-400A-AE70-621830B4DA15}" type="presOf" srcId="{86C549F6-F1E2-46FD-A547-C809BD85C98E}" destId="{E637BE53-7B28-4F19-845E-D9293BCC1602}" srcOrd="1" destOrd="0" presId="urn:microsoft.com/office/officeart/2005/8/layout/list1"/>
    <dgm:cxn modelId="{39C68376-0684-45D7-A477-1686334A1F65}" type="presOf" srcId="{1F2F9E46-A77C-4AAF-A71C-43C270D06AA8}" destId="{79A79CB0-A008-42FC-9AFA-C7CE0EAC3B38}" srcOrd="0" destOrd="0" presId="urn:microsoft.com/office/officeart/2005/8/layout/list1"/>
    <dgm:cxn modelId="{1AE3A076-1948-4B47-887C-9B40028C667A}" type="presOf" srcId="{823E1F80-560B-4DB1-A825-5C8B6F19857D}" destId="{B35F95EC-303F-4508-9C2F-489A4E3DFEA2}" srcOrd="0" destOrd="0" presId="urn:microsoft.com/office/officeart/2005/8/layout/list1"/>
    <dgm:cxn modelId="{0CF6E877-4EFD-41B7-94B1-072C439DD882}" type="presOf" srcId="{86C549F6-F1E2-46FD-A547-C809BD85C98E}" destId="{BEA283AA-7A4B-42CC-AB85-E89AE35FD55D}" srcOrd="0" destOrd="0" presId="urn:microsoft.com/office/officeart/2005/8/layout/list1"/>
    <dgm:cxn modelId="{4D356E31-7D9B-4663-B060-D9ABC0DD521D}" srcId="{823E1F80-560B-4DB1-A825-5C8B6F19857D}" destId="{86C549F6-F1E2-46FD-A547-C809BD85C98E}" srcOrd="1" destOrd="0" parTransId="{23B304C4-4CF7-4C79-A0C1-A9ED60A9E61F}" sibTransId="{35865AC6-887C-46C4-96E4-60FB0BB06627}"/>
    <dgm:cxn modelId="{02744F56-D398-4646-9926-B30323719C31}" srcId="{823E1F80-560B-4DB1-A825-5C8B6F19857D}" destId="{C71C10D9-56B0-408F-A756-B5F64737C8C6}" srcOrd="2" destOrd="0" parTransId="{58234BA6-517C-4346-BCAD-0DF52587E5BD}" sibTransId="{AF320B1E-FE48-489F-BC11-9A7ABF596F61}"/>
    <dgm:cxn modelId="{AA449D40-BF60-44FF-9CD7-9DF1D0B149F8}" type="presOf" srcId="{1F2F9E46-A77C-4AAF-A71C-43C270D06AA8}" destId="{4738DF85-C1D7-4DAE-892D-FC4E478EAE37}" srcOrd="1" destOrd="0" presId="urn:microsoft.com/office/officeart/2005/8/layout/list1"/>
    <dgm:cxn modelId="{19C83A99-7E3E-40ED-8E0D-4652D24253C6}" type="presParOf" srcId="{B35F95EC-303F-4508-9C2F-489A4E3DFEA2}" destId="{AA4862E4-6223-4056-882A-1ABFB6D818C7}" srcOrd="0" destOrd="0" presId="urn:microsoft.com/office/officeart/2005/8/layout/list1"/>
    <dgm:cxn modelId="{F93E3B40-7880-4EF5-BEF6-97D41CE2D1AB}" type="presParOf" srcId="{AA4862E4-6223-4056-882A-1ABFB6D818C7}" destId="{79A79CB0-A008-42FC-9AFA-C7CE0EAC3B38}" srcOrd="0" destOrd="0" presId="urn:microsoft.com/office/officeart/2005/8/layout/list1"/>
    <dgm:cxn modelId="{039EBB9A-520A-431C-9113-F72D9679D2C9}" type="presParOf" srcId="{AA4862E4-6223-4056-882A-1ABFB6D818C7}" destId="{4738DF85-C1D7-4DAE-892D-FC4E478EAE37}" srcOrd="1" destOrd="0" presId="urn:microsoft.com/office/officeart/2005/8/layout/list1"/>
    <dgm:cxn modelId="{4E902BB2-2C26-4E9E-9C64-AF4456629F5D}" type="presParOf" srcId="{B35F95EC-303F-4508-9C2F-489A4E3DFEA2}" destId="{A9E3F757-A308-49A4-BF2F-8C9984272859}" srcOrd="1" destOrd="0" presId="urn:microsoft.com/office/officeart/2005/8/layout/list1"/>
    <dgm:cxn modelId="{14BFDD5F-BCD6-4518-B6ED-28378502C7EE}" type="presParOf" srcId="{B35F95EC-303F-4508-9C2F-489A4E3DFEA2}" destId="{CF3B5EED-39E5-4008-9D80-818290DE7767}" srcOrd="2" destOrd="0" presId="urn:microsoft.com/office/officeart/2005/8/layout/list1"/>
    <dgm:cxn modelId="{C80A8134-8826-4A23-A069-B7EBA1CD82FE}" type="presParOf" srcId="{B35F95EC-303F-4508-9C2F-489A4E3DFEA2}" destId="{639F2232-54DB-4053-AC90-C5FE3B19CF53}" srcOrd="3" destOrd="0" presId="urn:microsoft.com/office/officeart/2005/8/layout/list1"/>
    <dgm:cxn modelId="{CD5815F8-06F7-47D3-B55D-C6E37EF32FBD}" type="presParOf" srcId="{B35F95EC-303F-4508-9C2F-489A4E3DFEA2}" destId="{08AD2227-E2FE-4CF8-8B3F-B6ECE5F336BA}" srcOrd="4" destOrd="0" presId="urn:microsoft.com/office/officeart/2005/8/layout/list1"/>
    <dgm:cxn modelId="{4E0BDA00-AA2D-4A19-964A-A9B72377B4DE}" type="presParOf" srcId="{08AD2227-E2FE-4CF8-8B3F-B6ECE5F336BA}" destId="{BEA283AA-7A4B-42CC-AB85-E89AE35FD55D}" srcOrd="0" destOrd="0" presId="urn:microsoft.com/office/officeart/2005/8/layout/list1"/>
    <dgm:cxn modelId="{D9C5624A-F5C5-4DCF-9279-7A89A4BAA7E0}" type="presParOf" srcId="{08AD2227-E2FE-4CF8-8B3F-B6ECE5F336BA}" destId="{E637BE53-7B28-4F19-845E-D9293BCC1602}" srcOrd="1" destOrd="0" presId="urn:microsoft.com/office/officeart/2005/8/layout/list1"/>
    <dgm:cxn modelId="{9F540869-F20C-49F9-ACF9-1485A1BACE2A}" type="presParOf" srcId="{B35F95EC-303F-4508-9C2F-489A4E3DFEA2}" destId="{0B4FBBB4-ADF9-4F9B-9B3C-059D5F4A1270}" srcOrd="5" destOrd="0" presId="urn:microsoft.com/office/officeart/2005/8/layout/list1"/>
    <dgm:cxn modelId="{2A637767-2BAE-4653-92B3-993B8AED8CF0}" type="presParOf" srcId="{B35F95EC-303F-4508-9C2F-489A4E3DFEA2}" destId="{14505C07-499C-483F-A4FB-A4512EDCD280}" srcOrd="6" destOrd="0" presId="urn:microsoft.com/office/officeart/2005/8/layout/list1"/>
    <dgm:cxn modelId="{A87525FA-F852-4D5A-9793-9FBF01F37C9F}" type="presParOf" srcId="{B35F95EC-303F-4508-9C2F-489A4E3DFEA2}" destId="{CD38F95B-152F-4471-949A-1FE4A1FAAECB}" srcOrd="7" destOrd="0" presId="urn:microsoft.com/office/officeart/2005/8/layout/list1"/>
    <dgm:cxn modelId="{A880935D-16A7-433A-81E7-3B3109FAF55B}" type="presParOf" srcId="{B35F95EC-303F-4508-9C2F-489A4E3DFEA2}" destId="{CDAB5D18-E476-40D9-88E6-5D677FB37248}" srcOrd="8" destOrd="0" presId="urn:microsoft.com/office/officeart/2005/8/layout/list1"/>
    <dgm:cxn modelId="{9A47A50B-5F7A-40A0-8A81-44C43ED4CB06}" type="presParOf" srcId="{CDAB5D18-E476-40D9-88E6-5D677FB37248}" destId="{FFCFF0F7-84F0-4F3C-82BF-5508F26565AC}" srcOrd="0" destOrd="0" presId="urn:microsoft.com/office/officeart/2005/8/layout/list1"/>
    <dgm:cxn modelId="{05106D88-A16E-4D76-B223-A253347E91D7}" type="presParOf" srcId="{CDAB5D18-E476-40D9-88E6-5D677FB37248}" destId="{6E71E2BF-A4BF-4424-B6A5-35A478C4BD70}" srcOrd="1" destOrd="0" presId="urn:microsoft.com/office/officeart/2005/8/layout/list1"/>
    <dgm:cxn modelId="{A993D8EA-F50D-41CB-9ECD-99A30994C93C}" type="presParOf" srcId="{B35F95EC-303F-4508-9C2F-489A4E3DFEA2}" destId="{90A638B3-5777-495D-B794-E11E534A09C0}" srcOrd="9" destOrd="0" presId="urn:microsoft.com/office/officeart/2005/8/layout/list1"/>
    <dgm:cxn modelId="{64F36155-BE13-4202-98B1-30930DD42717}" type="presParOf" srcId="{B35F95EC-303F-4508-9C2F-489A4E3DFEA2}" destId="{C634F24F-D03D-477A-9D20-1F91EEDF46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B5EED-39E5-4008-9D80-818290DE7767}">
      <dsp:nvSpPr>
        <dsp:cNvPr id="0" name=""/>
        <dsp:cNvSpPr/>
      </dsp:nvSpPr>
      <dsp:spPr>
        <a:xfrm>
          <a:off x="0" y="1093732"/>
          <a:ext cx="86409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8DF85-C1D7-4DAE-892D-FC4E478EAE37}">
      <dsp:nvSpPr>
        <dsp:cNvPr id="0" name=""/>
        <dsp:cNvSpPr/>
      </dsp:nvSpPr>
      <dsp:spPr>
        <a:xfrm>
          <a:off x="413491" y="91846"/>
          <a:ext cx="8227468" cy="1197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* электронные учебники еще не делают образование цифровым</a:t>
          </a:r>
          <a:endParaRPr lang="ru-RU" sz="3400" kern="1200" dirty="0"/>
        </a:p>
      </dsp:txBody>
      <dsp:txXfrm>
        <a:off x="471957" y="150312"/>
        <a:ext cx="8110536" cy="1080740"/>
      </dsp:txXfrm>
    </dsp:sp>
    <dsp:sp modelId="{14505C07-499C-483F-A4FB-A4512EDCD280}">
      <dsp:nvSpPr>
        <dsp:cNvPr id="0" name=""/>
        <dsp:cNvSpPr/>
      </dsp:nvSpPr>
      <dsp:spPr>
        <a:xfrm>
          <a:off x="0" y="3116457"/>
          <a:ext cx="86409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7BE53-7B28-4F19-845E-D9293BCC1602}">
      <dsp:nvSpPr>
        <dsp:cNvPr id="0" name=""/>
        <dsp:cNvSpPr/>
      </dsp:nvSpPr>
      <dsp:spPr>
        <a:xfrm>
          <a:off x="405888" y="1491532"/>
          <a:ext cx="8232440" cy="181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* формальный перенос стандартной формы урока в «зум» не приносит ничего хорошего</a:t>
          </a:r>
          <a:endParaRPr lang="ru-RU" sz="3400" kern="1200" dirty="0"/>
        </a:p>
      </dsp:txBody>
      <dsp:txXfrm>
        <a:off x="494577" y="1580221"/>
        <a:ext cx="8055062" cy="1639426"/>
      </dsp:txXfrm>
    </dsp:sp>
    <dsp:sp modelId="{C634F24F-D03D-477A-9D20-1F91EEDF46D0}">
      <dsp:nvSpPr>
        <dsp:cNvPr id="0" name=""/>
        <dsp:cNvSpPr/>
      </dsp:nvSpPr>
      <dsp:spPr>
        <a:xfrm>
          <a:off x="0" y="4895597"/>
          <a:ext cx="8640960" cy="3176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1E2BF-A4BF-4424-B6A5-35A478C4BD70}">
      <dsp:nvSpPr>
        <dsp:cNvPr id="0" name=""/>
        <dsp:cNvSpPr/>
      </dsp:nvSpPr>
      <dsp:spPr>
        <a:xfrm>
          <a:off x="410951" y="3514257"/>
          <a:ext cx="8227084" cy="1573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* Онлайн-обучение требует соответствующих методик</a:t>
          </a:r>
          <a:endParaRPr lang="ru-RU" sz="3400" kern="1200" dirty="0"/>
        </a:p>
      </dsp:txBody>
      <dsp:txXfrm>
        <a:off x="487749" y="3591055"/>
        <a:ext cx="8073488" cy="141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6B010-28F0-4697-8B5D-FA2C75DD88A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61A2E-AEB7-4FC5-BB13-33D8D499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5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29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55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6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03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42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22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93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2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8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16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6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0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61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1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1A2E-AEB7-4FC5-BB13-33D8D49951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2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view.genial.ly/5d4a7d424db0370f666048e9/presentation-13082019-kuznecova-na-mega-talant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.facebook.com/story.php?story_fbid=2870684883164643&amp;id=1637998936433250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osp.ru/dobrodata/article/2020-09-28/13055655?utm_source=fb&amp;utm_medium=cpc&amp;utm_campaign=dobrodata&amp;utm_content=13055655&amp;fbclid=IwAR1EZP3U37J9aDFV3Jqh-OUEflON26NVSTzqYeMdPqMnY6FvkCAcMAwDi3s" TargetMode="External"/><Relationship Id="rId10" Type="http://schemas.openxmlformats.org/officeDocument/2006/relationships/hyperlink" Target="https://vogazeta.ru/articles/2020/10/30/distant/15470-efim_rachevskiy_eti_mesyatsy_kotorye_my_rabotaem_v_novom_formate_dali_namnogo_bolshe_chem_gody_povysheniya_kvalifikatsii" TargetMode="External"/><Relationship Id="rId4" Type="http://schemas.openxmlformats.org/officeDocument/2006/relationships/hyperlink" Target="https://edu.gov.ru/distance" TargetMode="Externa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2852936"/>
            <a:ext cx="9324528" cy="288032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«Открываем новые возможности дистанта: новые смыслы, новые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технологии, новые роли и коммуникации»: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Проблема адаптации к новому формату обучения и преподавания. </a:t>
            </a:r>
            <a:r>
              <a:rPr lang="ru-RU" sz="2400" dirty="0" smtClean="0"/>
              <a:t>Как сгладить </a:t>
            </a:r>
            <a:r>
              <a:rPr lang="ru-RU" sz="2400" dirty="0"/>
              <a:t>негативные эффекты дистанционного обучения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Аракчеева </a:t>
            </a:r>
            <a:r>
              <a:rPr lang="ru-RU" sz="2800" dirty="0"/>
              <a:t>С</a:t>
            </a:r>
            <a:r>
              <a:rPr lang="ru-RU" sz="2800" dirty="0" smtClean="0"/>
              <a:t>ветлана Алексеевна, кпн, заместитель директора по УВР</a:t>
            </a:r>
            <a:br>
              <a:rPr lang="ru-RU" sz="2800" dirty="0" smtClean="0"/>
            </a:br>
            <a:r>
              <a:rPr lang="ru-RU" sz="2800" dirty="0" smtClean="0"/>
              <a:t>Фалетрова Ольга Михайловна, кпн, методист</a:t>
            </a:r>
            <a:br>
              <a:rPr lang="ru-RU" sz="2800" dirty="0" smtClean="0"/>
            </a:br>
            <a:r>
              <a:rPr lang="ru-RU" sz="2800" dirty="0" smtClean="0"/>
              <a:t>Леонидова Светлана Леонидовна, зам. директора по ЛОР</a:t>
            </a:r>
            <a:br>
              <a:rPr lang="ru-RU" sz="2800" dirty="0" smtClean="0"/>
            </a:br>
            <a:r>
              <a:rPr lang="ru-RU" sz="2800" dirty="0" smtClean="0"/>
              <a:t>Якимова </a:t>
            </a:r>
            <a:r>
              <a:rPr lang="ru-RU" sz="2800" dirty="0"/>
              <a:t>С</a:t>
            </a:r>
            <a:r>
              <a:rPr lang="ru-RU" sz="2800" dirty="0" smtClean="0"/>
              <a:t>ветлана Александровна, психолог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29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27"/>
            <a:ext cx="8507288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Вынужденный тотальный переход на удаленное обучение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7358667"/>
              </p:ext>
            </p:extLst>
          </p:nvPr>
        </p:nvGraphicFramePr>
        <p:xfrm>
          <a:off x="179512" y="1556792"/>
          <a:ext cx="864096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21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Детям сложно учиться самостоятельно</a:t>
            </a:r>
          </a:p>
          <a:p>
            <a:pPr algn="just"/>
            <a:r>
              <a:rPr lang="ru-RU" sz="3200" dirty="0" smtClean="0"/>
              <a:t>Педагоги слабо владеют технологиями и уроки выглядят скомканными</a:t>
            </a:r>
          </a:p>
          <a:p>
            <a:pPr algn="just"/>
            <a:r>
              <a:rPr lang="ru-RU" sz="3200" dirty="0" smtClean="0"/>
              <a:t>Психологически трудно находиться на одной территории с близкими (братьями, сестрами)</a:t>
            </a:r>
          </a:p>
          <a:p>
            <a:pPr algn="just"/>
            <a:r>
              <a:rPr lang="ru-RU" sz="3200" dirty="0" smtClean="0"/>
              <a:t>Ключевая задача – подготовить к изменениям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9146" y="332656"/>
            <a:ext cx="8507288" cy="7920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Дистант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- это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не платформа, а смыслы, цели, формы и методы</a:t>
            </a:r>
          </a:p>
        </p:txBody>
      </p:sp>
    </p:spTree>
    <p:extLst>
      <p:ext uri="{BB962C8B-B14F-4D97-AF65-F5344CB8AC3E}">
        <p14:creationId xmlns:p14="http://schemas.microsoft.com/office/powerpoint/2010/main" val="42126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10761" r="11579" b="13992"/>
          <a:stretch/>
        </p:blipFill>
        <p:spPr bwMode="auto">
          <a:xfrm>
            <a:off x="323528" y="476672"/>
            <a:ext cx="85117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340" y="515830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Г</a:t>
            </a:r>
            <a:r>
              <a:rPr lang="ru-RU" sz="2000" b="1" dirty="0" smtClean="0"/>
              <a:t>отовить </a:t>
            </a:r>
            <a:r>
              <a:rPr lang="ru-RU" sz="2000" b="1" dirty="0"/>
              <a:t>модули, которые обучающийся может скачать себе и работать с материалами сам; в материалах могут содержаться конспекты уроков со ссылками на ресурсы, задания. </a:t>
            </a:r>
          </a:p>
        </p:txBody>
      </p:sp>
    </p:spTree>
    <p:extLst>
      <p:ext uri="{BB962C8B-B14F-4D97-AF65-F5344CB8AC3E}">
        <p14:creationId xmlns:p14="http://schemas.microsoft.com/office/powerpoint/2010/main" val="29114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28602" r="36392" b="15340"/>
          <a:stretch/>
        </p:blipFill>
        <p:spPr bwMode="auto">
          <a:xfrm>
            <a:off x="323528" y="980728"/>
            <a:ext cx="8516253" cy="49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548" y="293648"/>
            <a:ext cx="739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Очень много каналов коммуникации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902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414" y="155679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Сбор данных о параметрах доступа к домашнему интернету у педагогов и обучающихся, об имеющемся у них оборудовании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852" y="2780928"/>
            <a:ext cx="8547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Выбор единой для школы образовательной платформы (в исключительных случаях – двух-трех платформ), которые, с точки зрения педагогов, лучше других показали себя на прошлом этапе дистанционного обучения.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442" y="4590256"/>
            <a:ext cx="8514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Создание в школе единой системы обмена электронными письмами и мгновенными сообщениями разных групп пользователей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296344"/>
            <a:ext cx="8460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Школа не должна оставлять обучающихся и педагогов один на один с новыми условиями при реализации общеобразовательных программ, необходимо организовать взаимопомощь и взаимоподдержку </a:t>
            </a:r>
          </a:p>
        </p:txBody>
      </p:sp>
    </p:spTree>
    <p:extLst>
      <p:ext uri="{BB962C8B-B14F-4D97-AF65-F5344CB8AC3E}">
        <p14:creationId xmlns:p14="http://schemas.microsoft.com/office/powerpoint/2010/main" val="10139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ctr"/>
            <a:r>
              <a:rPr lang="ru-RU" sz="2400" b="1" dirty="0"/>
              <a:t>Выделение группы «особого внимания» социальным педагогом и психологом </a:t>
            </a:r>
            <a:r>
              <a:rPr lang="ru-RU" sz="2400" b="1" dirty="0" smtClean="0"/>
              <a:t>школы</a:t>
            </a:r>
            <a:endParaRPr lang="ru-RU" sz="2400" b="1" dirty="0"/>
          </a:p>
          <a:p>
            <a:pPr algn="just"/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наиболее сложной ситуации оказываются обучающиеся со школьной неуспешностью и девиантным поведением, которые испытывают трудности дома или в школе. </a:t>
            </a:r>
            <a:endParaRPr lang="ru-RU" dirty="0" smtClean="0"/>
          </a:p>
          <a:p>
            <a:pPr algn="just"/>
            <a:endParaRPr lang="ru-RU" dirty="0"/>
          </a:p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аставник </a:t>
            </a:r>
            <a:r>
              <a:rPr lang="ru-RU" sz="2400" b="1" dirty="0"/>
              <a:t>из числа </a:t>
            </a:r>
            <a:r>
              <a:rPr lang="ru-RU" sz="2400" b="1" dirty="0" smtClean="0"/>
              <a:t>педагогов </a:t>
            </a:r>
          </a:p>
          <a:p>
            <a:pPr algn="ctr"/>
            <a:endParaRPr lang="ru-RU" dirty="0" smtClean="0"/>
          </a:p>
          <a:p>
            <a:pPr algn="just"/>
            <a:r>
              <a:rPr lang="ru-RU" dirty="0" smtClean="0"/>
              <a:t>Наставники </a:t>
            </a:r>
            <a:r>
              <a:rPr lang="ru-RU" dirty="0"/>
              <a:t>персонально поддерживают детей, замечают и обсуждают их успехи и проблемы, коммуницируют с их педагогами, а администрация регулярно взаимодействует с наставниками, чтобы определить, насколько эффективно идет процесс.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247317"/>
            <a:ext cx="84969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/>
              <a:t>Классный </a:t>
            </a:r>
            <a:r>
              <a:rPr lang="ru-RU" sz="2400" b="1" dirty="0" smtClean="0"/>
              <a:t>руководитель</a:t>
            </a:r>
          </a:p>
          <a:p>
            <a:pPr algn="ctr"/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Поддерживает </a:t>
            </a:r>
            <a:r>
              <a:rPr lang="ru-RU" dirty="0"/>
              <a:t>учебный настрой и рабочее настроение на ежедневных онлайн-«линейках». </a:t>
            </a:r>
            <a:endParaRPr lang="ru-RU" dirty="0" smtClean="0"/>
          </a:p>
          <a:p>
            <a:pPr algn="just"/>
            <a:r>
              <a:rPr lang="ru-RU" dirty="0" smtClean="0"/>
              <a:t>Посещать родительский чат </a:t>
            </a:r>
            <a:r>
              <a:rPr lang="ru-RU" dirty="0"/>
              <a:t>взаимопомощи </a:t>
            </a:r>
          </a:p>
        </p:txBody>
      </p:sp>
    </p:spTree>
    <p:extLst>
      <p:ext uri="{BB962C8B-B14F-4D97-AF65-F5344CB8AC3E}">
        <p14:creationId xmlns:p14="http://schemas.microsoft.com/office/powerpoint/2010/main" val="4905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Актуализация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принятых в марте 2020 года документов, регламентирующих образовательный процесс с использованием дистанционных образовательных технологий и электронного обучения с учетом сложившегося опыта и настоящих рекомендаций, размещение их в открытом доступе для родителей и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30628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t="18123" r="23094" b="25267"/>
          <a:stretch/>
        </p:blipFill>
        <p:spPr bwMode="auto">
          <a:xfrm>
            <a:off x="195320" y="620688"/>
            <a:ext cx="3888432" cy="23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1117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ru-RU" sz="3600" b="1" dirty="0" smtClean="0">
                <a:solidFill>
                  <a:schemeClr val="tx1"/>
                </a:solidFill>
                <a:hlinkClick r:id="rId4"/>
              </a:rPr>
              <a:t>edu.gov.ru/distance</a:t>
            </a:r>
            <a:r>
              <a:rPr lang="ru-RU" sz="3600" b="1" dirty="0" smtClean="0">
                <a:solidFill>
                  <a:schemeClr val="tx1"/>
                </a:solidFill>
              </a:rPr>
              <a:t> 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96952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https://www.osp.ru/dobrodata/article/2020-09-28/13055655?utm_source=fb&amp;utm_medium=cpc&amp;utm_campaign=dobrodata&amp;utm_content=13055655&amp;fbclid=IwAR1EZP3U37J9aDFV3Jqh-OUEflON26NVSTzqYeMdPqMnY6FvkCAcMAwDi3s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320" y="5884530"/>
            <a:ext cx="42974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6"/>
              </a:rPr>
              <a:t>https://m.facebook.com/story.php?story_fbid=2870684883164643&amp;id=1637998936433250</a:t>
            </a:r>
            <a:endParaRPr lang="ru-RU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15365" r="33961" b="17930"/>
          <a:stretch/>
        </p:blipFill>
        <p:spPr bwMode="auto">
          <a:xfrm>
            <a:off x="311117" y="3933056"/>
            <a:ext cx="3816424" cy="195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41168" y="311562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dirty="0">
                <a:hlinkClick r:id="rId8"/>
              </a:rPr>
              <a:t>https://view.genial.ly/5d4a7d424db0370f666048e9/presentation-13082019-kuznecova-na-mega-talant</a:t>
            </a:r>
            <a:endParaRPr lang="ru-RU" sz="10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t="15678" r="17214" b="25601"/>
          <a:stretch/>
        </p:blipFill>
        <p:spPr bwMode="auto">
          <a:xfrm>
            <a:off x="4497776" y="697882"/>
            <a:ext cx="4250688" cy="241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69176" y="5722947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dirty="0">
                <a:hlinkClick r:id="rId10"/>
              </a:rPr>
              <a:t>https://vogazeta.ru/articles/2020/10/30/distant/15470-efim_rachevskiy_eti_mesyatsy_kotorye_my_rabotaem_v_novom_formate_dali_namnogo_bolshe_chem_gody_povysheniya_kvalifikatsii</a:t>
            </a:r>
            <a:endParaRPr lang="ru-RU" sz="105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34535" r="31495" b="6427"/>
          <a:stretch/>
        </p:blipFill>
        <p:spPr bwMode="auto">
          <a:xfrm>
            <a:off x="4698416" y="3547434"/>
            <a:ext cx="3857503" cy="217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6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855" y="1394773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ыигрывает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сегодня тот учитель, который этот процесс очеловечивает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715" y="2348880"/>
            <a:ext cx="8468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истанционное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обучение стало тестом на командную работу учителей, детей и родителей, но роль учителя в этой команде остается ведущей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626" y="4168308"/>
            <a:ext cx="8562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Сегодня цифровое образование представляет собой шведский стол, с которого люди начинают хватать все без разбору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68254" y="476672"/>
            <a:ext cx="3039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отовы ли?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29661" r="29722" b="5258"/>
          <a:stretch/>
        </p:blipFill>
        <p:spPr bwMode="auto">
          <a:xfrm>
            <a:off x="216976" y="260648"/>
            <a:ext cx="868140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9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792088"/>
          </a:xfrm>
        </p:spPr>
        <p:txBody>
          <a:bodyPr/>
          <a:lstStyle/>
          <a:p>
            <a:r>
              <a:rPr lang="ru-RU" b="1" dirty="0" smtClean="0"/>
              <a:t>ВКонтакте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25263" r="12500" b="9043"/>
          <a:stretch/>
        </p:blipFill>
        <p:spPr bwMode="auto">
          <a:xfrm>
            <a:off x="179512" y="1623106"/>
            <a:ext cx="8784976" cy="466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2" t="13983" r="14952" b="19591"/>
          <a:stretch/>
        </p:blipFill>
        <p:spPr bwMode="auto">
          <a:xfrm>
            <a:off x="251520" y="548680"/>
            <a:ext cx="864095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3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t="14371" r="13641" b="18256"/>
          <a:stretch/>
        </p:blipFill>
        <p:spPr bwMode="auto">
          <a:xfrm>
            <a:off x="179512" y="1036351"/>
            <a:ext cx="8856984" cy="512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4360" y="28961"/>
            <a:ext cx="8507288" cy="7920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Хайповать – быть на волне, в тренде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7"/>
          <p:cNvPicPr preferRelativeResize="0"/>
          <p:nvPr/>
        </p:nvPicPr>
        <p:blipFill rotWithShape="1">
          <a:blip r:embed="rId3">
            <a:alphaModFix/>
          </a:blip>
          <a:srcRect l="20131" t="18432" r="33771" b="6566"/>
          <a:stretch/>
        </p:blipFill>
        <p:spPr>
          <a:xfrm>
            <a:off x="359639" y="1491812"/>
            <a:ext cx="3272561" cy="299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 txBox="1"/>
          <p:nvPr/>
        </p:nvSpPr>
        <p:spPr>
          <a:xfrm>
            <a:off x="457199" y="348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E3E67"/>
              </a:buClr>
              <a:buSzPts val="3300"/>
              <a:buFont typeface="Georgia"/>
              <a:buNone/>
            </a:pPr>
            <a:r>
              <a:rPr lang="ru-RU" sz="3300">
                <a:solidFill>
                  <a:srgbClr val="3E3E67"/>
                </a:solidFill>
                <a:latin typeface="Georgia"/>
                <a:ea typeface="Georgia"/>
                <a:cs typeface="Georgia"/>
                <a:sym typeface="Georgia"/>
              </a:rPr>
              <a:t>Искусственный интеллект</a:t>
            </a:r>
            <a:endParaRPr sz="3300">
              <a:solidFill>
                <a:srgbClr val="3E3E6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7" name="Google Shape;21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2200" y="984250"/>
            <a:ext cx="5054600" cy="528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4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949" r="16440" b="7040"/>
          <a:stretch/>
        </p:blipFill>
        <p:spPr bwMode="auto">
          <a:xfrm>
            <a:off x="179512" y="188640"/>
            <a:ext cx="871232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Гибкое и личное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4680520"/>
          </a:xfrm>
        </p:spPr>
        <p:txBody>
          <a:bodyPr>
            <a:normAutofit/>
          </a:bodyPr>
          <a:lstStyle/>
          <a:p>
            <a:pPr fontAlgn="base"/>
            <a:r>
              <a:rPr lang="ru-RU" sz="3200" dirty="0" smtClean="0"/>
              <a:t>Способность </a:t>
            </a:r>
            <a:r>
              <a:rPr lang="ru-RU" sz="3200" dirty="0"/>
              <a:t>усваивать материал: кто-то быстро начинает и быстро устает, а кто-то медленно входит в процесс, зато разгоняется потом</a:t>
            </a:r>
            <a:r>
              <a:rPr lang="ru-RU" sz="3200" dirty="0" smtClean="0"/>
              <a:t>.</a:t>
            </a:r>
          </a:p>
          <a:p>
            <a:pPr fontAlgn="base"/>
            <a:r>
              <a:rPr lang="ru-RU" sz="3200" dirty="0" smtClean="0"/>
              <a:t>Персонализация </a:t>
            </a:r>
            <a:r>
              <a:rPr lang="ru-RU" sz="3200" dirty="0"/>
              <a:t>обучения. </a:t>
            </a:r>
            <a:endParaRPr lang="ru-RU" sz="3200" dirty="0" smtClean="0"/>
          </a:p>
          <a:p>
            <a:pPr fontAlgn="base"/>
            <a:r>
              <a:rPr lang="ru-RU" sz="3200" dirty="0" smtClean="0"/>
              <a:t>Корректировка </a:t>
            </a:r>
            <a:r>
              <a:rPr lang="ru-RU" sz="3200" dirty="0"/>
              <a:t>материала </a:t>
            </a:r>
            <a:r>
              <a:rPr lang="ru-RU" sz="3200" dirty="0" smtClean="0"/>
              <a:t>в </a:t>
            </a:r>
            <a:r>
              <a:rPr lang="ru-RU" sz="3200" dirty="0"/>
              <a:t>зависимости от целей и предпочтений ученика.</a:t>
            </a:r>
          </a:p>
          <a:p>
            <a:pPr fontAlgn="base"/>
            <a:r>
              <a:rPr lang="ru-RU" sz="3200" dirty="0" smtClean="0"/>
              <a:t>Комбинирование подходов </a:t>
            </a:r>
            <a:r>
              <a:rPr lang="ru-RU" sz="3200" dirty="0"/>
              <a:t>и </a:t>
            </a:r>
            <a:r>
              <a:rPr lang="ru-RU" sz="3200" dirty="0" smtClean="0"/>
              <a:t>технологий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1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180</TotalTime>
  <Words>499</Words>
  <Application>Microsoft Office PowerPoint</Application>
  <PresentationFormat>Экран (4:3)</PresentationFormat>
  <Paragraphs>72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Аракчеева Светлана Алексеевна, кпн, заместитель директора по УВР Фалетрова Ольга Михайловна, кпн, методист Леонидова Светлана Леонидовна, зам. директора по ЛОР Якимова Светлана Александровна, психолог </vt:lpstr>
      <vt:lpstr>Презентация PowerPoint</vt:lpstr>
      <vt:lpstr>Презентация PowerPoint</vt:lpstr>
      <vt:lpstr>ВКонтакте</vt:lpstr>
      <vt:lpstr>Презентация PowerPoint</vt:lpstr>
      <vt:lpstr>Презентация PowerPoint</vt:lpstr>
      <vt:lpstr>Презентация PowerPoint</vt:lpstr>
      <vt:lpstr>Презентация PowerPoint</vt:lpstr>
      <vt:lpstr>Гибкое и личное</vt:lpstr>
      <vt:lpstr>Вынужденный тотальный переход на удаленное обучение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Светлана Аракчеева</cp:lastModifiedBy>
  <cp:revision>22</cp:revision>
  <cp:lastPrinted>2020-11-12T08:16:27Z</cp:lastPrinted>
  <dcterms:created xsi:type="dcterms:W3CDTF">2020-11-05T18:51:01Z</dcterms:created>
  <dcterms:modified xsi:type="dcterms:W3CDTF">2020-11-12T11:42:24Z</dcterms:modified>
</cp:coreProperties>
</file>