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73" r:id="rId5"/>
    <p:sldId id="258" r:id="rId6"/>
    <p:sldId id="274" r:id="rId7"/>
    <p:sldId id="270" r:id="rId8"/>
    <p:sldId id="276" r:id="rId9"/>
    <p:sldId id="275" r:id="rId10"/>
    <p:sldId id="277" r:id="rId11"/>
    <p:sldId id="279" r:id="rId12"/>
    <p:sldId id="280" r:id="rId13"/>
    <p:sldId id="260" r:id="rId14"/>
    <p:sldId id="278" r:id="rId15"/>
    <p:sldId id="262" r:id="rId16"/>
    <p:sldId id="265" r:id="rId17"/>
    <p:sldId id="263" r:id="rId18"/>
    <p:sldId id="26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425" autoAdjust="0"/>
    <p:restoredTop sz="94618" autoAdjust="0"/>
  </p:normalViewPr>
  <p:slideViewPr>
    <p:cSldViewPr showGuides="1">
      <p:cViewPr>
        <p:scale>
          <a:sx n="75" d="100"/>
          <a:sy n="75" d="100"/>
        </p:scale>
        <p:origin x="-348" y="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17F197E-300E-4CEF-B3B7-0643E4490016}" type="datetimeFigureOut">
              <a:rPr lang="ru-RU" smtClean="0"/>
              <a:pPr/>
              <a:t>22.10.2013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5190D7-BEAF-463E-AD82-EB8A03F10598}" type="slidenum">
              <a:rPr lang="ru-RU" smtClean="0"/>
              <a:pPr/>
              <a:t>‹#›</a:t>
            </a:fld>
            <a:endParaRPr lang="ru-RU"/>
          </a:p>
        </p:txBody>
      </p:sp>
    </p:spTree>
    <p:extLst>
      <p:ext uri="{BB962C8B-B14F-4D97-AF65-F5344CB8AC3E}">
        <p14:creationId xmlns:p14="http://schemas.microsoft.com/office/powerpoint/2010/main" xmlns="" val="623728264"/>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7F197E-300E-4CEF-B3B7-0643E4490016}" type="datetimeFigureOut">
              <a:rPr lang="ru-RU" smtClean="0"/>
              <a:pPr/>
              <a:t>22.10.2013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5190D7-BEAF-463E-AD82-EB8A03F10598}" type="slidenum">
              <a:rPr lang="ru-RU" smtClean="0"/>
              <a:pPr/>
              <a:t>‹#›</a:t>
            </a:fld>
            <a:endParaRPr lang="ru-RU"/>
          </a:p>
        </p:txBody>
      </p:sp>
    </p:spTree>
    <p:extLst>
      <p:ext uri="{BB962C8B-B14F-4D97-AF65-F5344CB8AC3E}">
        <p14:creationId xmlns:p14="http://schemas.microsoft.com/office/powerpoint/2010/main" xmlns="" val="4227053811"/>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7F197E-300E-4CEF-B3B7-0643E4490016}" type="datetimeFigureOut">
              <a:rPr lang="ru-RU" smtClean="0"/>
              <a:pPr/>
              <a:t>22.10.2013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5190D7-BEAF-463E-AD82-EB8A03F10598}" type="slidenum">
              <a:rPr lang="ru-RU" smtClean="0"/>
              <a:pPr/>
              <a:t>‹#›</a:t>
            </a:fld>
            <a:endParaRPr lang="ru-RU"/>
          </a:p>
        </p:txBody>
      </p:sp>
    </p:spTree>
    <p:extLst>
      <p:ext uri="{BB962C8B-B14F-4D97-AF65-F5344CB8AC3E}">
        <p14:creationId xmlns:p14="http://schemas.microsoft.com/office/powerpoint/2010/main" xmlns="" val="2216065118"/>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7F197E-300E-4CEF-B3B7-0643E4490016}" type="datetimeFigureOut">
              <a:rPr lang="ru-RU" smtClean="0"/>
              <a:pPr/>
              <a:t>22.10.2013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5190D7-BEAF-463E-AD82-EB8A03F10598}" type="slidenum">
              <a:rPr lang="ru-RU" smtClean="0"/>
              <a:pPr/>
              <a:t>‹#›</a:t>
            </a:fld>
            <a:endParaRPr lang="ru-RU"/>
          </a:p>
        </p:txBody>
      </p:sp>
    </p:spTree>
    <p:extLst>
      <p:ext uri="{BB962C8B-B14F-4D97-AF65-F5344CB8AC3E}">
        <p14:creationId xmlns:p14="http://schemas.microsoft.com/office/powerpoint/2010/main" xmlns="" val="2704795947"/>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17F197E-300E-4CEF-B3B7-0643E4490016}" type="datetimeFigureOut">
              <a:rPr lang="ru-RU" smtClean="0"/>
              <a:pPr/>
              <a:t>22.10.2013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5190D7-BEAF-463E-AD82-EB8A03F10598}" type="slidenum">
              <a:rPr lang="ru-RU" smtClean="0"/>
              <a:pPr/>
              <a:t>‹#›</a:t>
            </a:fld>
            <a:endParaRPr lang="ru-RU"/>
          </a:p>
        </p:txBody>
      </p:sp>
    </p:spTree>
    <p:extLst>
      <p:ext uri="{BB962C8B-B14F-4D97-AF65-F5344CB8AC3E}">
        <p14:creationId xmlns:p14="http://schemas.microsoft.com/office/powerpoint/2010/main" xmlns="" val="377836634"/>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7F197E-300E-4CEF-B3B7-0643E4490016}" type="datetimeFigureOut">
              <a:rPr lang="ru-RU" smtClean="0"/>
              <a:pPr/>
              <a:t>22.10.2013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5190D7-BEAF-463E-AD82-EB8A03F10598}" type="slidenum">
              <a:rPr lang="ru-RU" smtClean="0"/>
              <a:pPr/>
              <a:t>‹#›</a:t>
            </a:fld>
            <a:endParaRPr lang="ru-RU"/>
          </a:p>
        </p:txBody>
      </p:sp>
    </p:spTree>
    <p:extLst>
      <p:ext uri="{BB962C8B-B14F-4D97-AF65-F5344CB8AC3E}">
        <p14:creationId xmlns:p14="http://schemas.microsoft.com/office/powerpoint/2010/main" xmlns="" val="4169526515"/>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17F197E-300E-4CEF-B3B7-0643E4490016}" type="datetimeFigureOut">
              <a:rPr lang="ru-RU" smtClean="0"/>
              <a:pPr/>
              <a:t>22.10.2013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B5190D7-BEAF-463E-AD82-EB8A03F10598}" type="slidenum">
              <a:rPr lang="ru-RU" smtClean="0"/>
              <a:pPr/>
              <a:t>‹#›</a:t>
            </a:fld>
            <a:endParaRPr lang="ru-RU"/>
          </a:p>
        </p:txBody>
      </p:sp>
    </p:spTree>
    <p:extLst>
      <p:ext uri="{BB962C8B-B14F-4D97-AF65-F5344CB8AC3E}">
        <p14:creationId xmlns:p14="http://schemas.microsoft.com/office/powerpoint/2010/main" xmlns="" val="3986978844"/>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17F197E-300E-4CEF-B3B7-0643E4490016}" type="datetimeFigureOut">
              <a:rPr lang="ru-RU" smtClean="0"/>
              <a:pPr/>
              <a:t>22.10.2013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5190D7-BEAF-463E-AD82-EB8A03F10598}" type="slidenum">
              <a:rPr lang="ru-RU" smtClean="0"/>
              <a:pPr/>
              <a:t>‹#›</a:t>
            </a:fld>
            <a:endParaRPr lang="ru-RU"/>
          </a:p>
        </p:txBody>
      </p:sp>
    </p:spTree>
    <p:extLst>
      <p:ext uri="{BB962C8B-B14F-4D97-AF65-F5344CB8AC3E}">
        <p14:creationId xmlns:p14="http://schemas.microsoft.com/office/powerpoint/2010/main" xmlns="" val="345063014"/>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7F197E-300E-4CEF-B3B7-0643E4490016}" type="datetimeFigureOut">
              <a:rPr lang="ru-RU" smtClean="0"/>
              <a:pPr/>
              <a:t>22.10.2013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B5190D7-BEAF-463E-AD82-EB8A03F10598}" type="slidenum">
              <a:rPr lang="ru-RU" smtClean="0"/>
              <a:pPr/>
              <a:t>‹#›</a:t>
            </a:fld>
            <a:endParaRPr lang="ru-RU"/>
          </a:p>
        </p:txBody>
      </p:sp>
    </p:spTree>
    <p:extLst>
      <p:ext uri="{BB962C8B-B14F-4D97-AF65-F5344CB8AC3E}">
        <p14:creationId xmlns:p14="http://schemas.microsoft.com/office/powerpoint/2010/main" xmlns="" val="1656442535"/>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7F197E-300E-4CEF-B3B7-0643E4490016}" type="datetimeFigureOut">
              <a:rPr lang="ru-RU" smtClean="0"/>
              <a:pPr/>
              <a:t>22.10.2013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5190D7-BEAF-463E-AD82-EB8A03F10598}" type="slidenum">
              <a:rPr lang="ru-RU" smtClean="0"/>
              <a:pPr/>
              <a:t>‹#›</a:t>
            </a:fld>
            <a:endParaRPr lang="ru-RU"/>
          </a:p>
        </p:txBody>
      </p:sp>
    </p:spTree>
    <p:extLst>
      <p:ext uri="{BB962C8B-B14F-4D97-AF65-F5344CB8AC3E}">
        <p14:creationId xmlns:p14="http://schemas.microsoft.com/office/powerpoint/2010/main" xmlns="" val="2386023977"/>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7F197E-300E-4CEF-B3B7-0643E4490016}" type="datetimeFigureOut">
              <a:rPr lang="ru-RU" smtClean="0"/>
              <a:pPr/>
              <a:t>22.10.2013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5190D7-BEAF-463E-AD82-EB8A03F10598}" type="slidenum">
              <a:rPr lang="ru-RU" smtClean="0"/>
              <a:pPr/>
              <a:t>‹#›</a:t>
            </a:fld>
            <a:endParaRPr lang="ru-RU"/>
          </a:p>
        </p:txBody>
      </p:sp>
    </p:spTree>
    <p:extLst>
      <p:ext uri="{BB962C8B-B14F-4D97-AF65-F5344CB8AC3E}">
        <p14:creationId xmlns:p14="http://schemas.microsoft.com/office/powerpoint/2010/main" xmlns="" val="1561334010"/>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5">
                <a:tint val="45000"/>
                <a:satMod val="400000"/>
              </a:schemeClr>
            </a:duotone>
            <a:extLst>
              <a:ext uri="{BEBA8EAE-BF5A-486C-A8C5-ECC9F3942E4B}">
                <a14:imgProps xmlns:a14="http://schemas.microsoft.com/office/drawing/2010/main" xmlns="">
                  <a14:imgLayer r:embed="rId14">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F197E-300E-4CEF-B3B7-0643E4490016}" type="datetimeFigureOut">
              <a:rPr lang="ru-RU" smtClean="0"/>
              <a:pPr/>
              <a:t>22.10.2013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190D7-BEAF-463E-AD82-EB8A03F10598}" type="slidenum">
              <a:rPr lang="ru-RU" smtClean="0"/>
              <a:pPr/>
              <a:t>‹#›</a:t>
            </a:fld>
            <a:endParaRPr lang="ru-RU"/>
          </a:p>
        </p:txBody>
      </p:sp>
    </p:spTree>
    <p:extLst>
      <p:ext uri="{BB962C8B-B14F-4D97-AF65-F5344CB8AC3E}">
        <p14:creationId xmlns:p14="http://schemas.microsoft.com/office/powerpoint/2010/main" xmlns="" val="1368032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2696" y="2492896"/>
            <a:ext cx="9649072" cy="1470025"/>
          </a:xfrm>
          <a:scene3d>
            <a:camera prst="perspectiveHeroicExtremeLeftFacing">
              <a:rot lat="1860000" lon="2400000" rev="0"/>
            </a:camera>
            <a:lightRig rig="threePt" dir="t"/>
          </a:scene3d>
          <a:sp3d/>
        </p:spPr>
        <p:txBody>
          <a:bodyPr>
            <a:noAutofit/>
            <a:scene3d>
              <a:camera prst="orthographicFront"/>
              <a:lightRig rig="flat" dir="tl"/>
            </a:scene3d>
          </a:bodyPr>
          <a:lstStyle/>
          <a:p>
            <a:r>
              <a:rPr lang="ru-RU" sz="9000" b="1" dirty="0" smtClean="0">
                <a:ln/>
                <a:solidFill>
                  <a:schemeClr val="accent5">
                    <a:tint val="50000"/>
                    <a:satMod val="180000"/>
                  </a:schemeClr>
                </a:solidFill>
                <a:effectLst>
                  <a:glow rad="101600">
                    <a:schemeClr val="accent5">
                      <a:lumMod val="50000"/>
                      <a:alpha val="60000"/>
                    </a:schemeClr>
                  </a:glow>
                </a:effectLst>
              </a:rPr>
              <a:t>ПЛОЩАДИ ГЕОМЕТРИЧЕСКИХ</a:t>
            </a:r>
            <a:br>
              <a:rPr lang="ru-RU" sz="9000" b="1" dirty="0" smtClean="0">
                <a:ln/>
                <a:solidFill>
                  <a:schemeClr val="accent5">
                    <a:tint val="50000"/>
                    <a:satMod val="180000"/>
                  </a:schemeClr>
                </a:solidFill>
                <a:effectLst>
                  <a:glow rad="101600">
                    <a:schemeClr val="accent5">
                      <a:lumMod val="50000"/>
                      <a:alpha val="60000"/>
                    </a:schemeClr>
                  </a:glow>
                </a:effectLst>
              </a:rPr>
            </a:br>
            <a:r>
              <a:rPr lang="ru-RU" sz="9000" b="1" dirty="0" smtClean="0">
                <a:ln/>
                <a:solidFill>
                  <a:schemeClr val="accent5">
                    <a:tint val="50000"/>
                    <a:satMod val="180000"/>
                  </a:schemeClr>
                </a:solidFill>
                <a:effectLst>
                  <a:glow rad="101600">
                    <a:schemeClr val="accent5">
                      <a:lumMod val="50000"/>
                      <a:alpha val="60000"/>
                    </a:schemeClr>
                  </a:glow>
                </a:effectLst>
              </a:rPr>
              <a:t>ФИГУР</a:t>
            </a:r>
            <a:endParaRPr lang="ru-RU" sz="9000" b="1" dirty="0">
              <a:ln/>
              <a:solidFill>
                <a:schemeClr val="accent5">
                  <a:tint val="50000"/>
                  <a:satMod val="180000"/>
                </a:schemeClr>
              </a:solidFill>
              <a:effectLst>
                <a:glow rad="101600">
                  <a:schemeClr val="accent5">
                    <a:lumMod val="50000"/>
                    <a:alpha val="60000"/>
                  </a:schemeClr>
                </a:glow>
              </a:effectLst>
            </a:endParaRPr>
          </a:p>
        </p:txBody>
      </p:sp>
    </p:spTree>
    <p:extLst>
      <p:ext uri="{BB962C8B-B14F-4D97-AF65-F5344CB8AC3E}">
        <p14:creationId xmlns:p14="http://schemas.microsoft.com/office/powerpoint/2010/main" xmlns="" val="4285341384"/>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треугольника</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mc:AlternateContent xmlns:mc="http://schemas.openxmlformats.org/markup-compatibility/2006">
        <mc:Choice xmlns:a14="http://schemas.microsoft.com/office/drawing/2010/main" xmlns="" Requires="a14">
          <p:sp>
            <p:nvSpPr>
              <p:cNvPr id="4" name="Объект 3"/>
              <p:cNvSpPr>
                <a:spLocks noGrp="1"/>
              </p:cNvSpPr>
              <p:nvPr>
                <p:ph sz="half" idx="2"/>
              </p:nvPr>
            </p:nvSpPr>
            <p:spPr>
              <a:xfrm>
                <a:off x="3851920" y="1600200"/>
                <a:ext cx="4834880" cy="4853136"/>
              </a:xfrm>
            </p:spPr>
            <p:txBody>
              <a:bodyPr>
                <a:normAutofit/>
              </a:bodyPr>
              <a:lstStyle/>
              <a:p>
                <a:pPr marL="0" indent="0">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Высота треугольника </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делит его на два прямоугольных треугольника, площади которых</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равны  </a:t>
                </a:r>
                <a14:m>
                  <m:oMath xmlns:m="http://schemas.openxmlformats.org/officeDocument/2006/math">
                    <m:f>
                      <m:fPr>
                        <m:ctrlPr>
                          <a:rPr lang="en-US"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ctrlPr>
                      </m:fPr>
                      <m:num>
                        <m:r>
                          <a:rPr lang="en-US"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1</m:t>
                        </m:r>
                      </m:num>
                      <m:den>
                        <m:r>
                          <a:rPr lang="en-US"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2</m:t>
                        </m:r>
                      </m:den>
                    </m:f>
                    <m:r>
                      <a:rPr lang="en-US"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𝒅𝒉</m:t>
                    </m:r>
                  </m:oMath>
                </a14:m>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 </a:t>
                </a:r>
                <a14:m>
                  <m:oMath xmlns:m="http://schemas.openxmlformats.org/officeDocument/2006/math">
                    <m:f>
                      <m:fPr>
                        <m:ctrlPr>
                          <a:rPr lang="en-US"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ctrlPr>
                      </m:fPr>
                      <m:num>
                        <m:r>
                          <a:rPr lang="en-US"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1</m:t>
                        </m:r>
                      </m:num>
                      <m:den>
                        <m:r>
                          <a:rPr lang="en-US"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2</m:t>
                        </m:r>
                      </m:den>
                    </m:f>
                    <m:r>
                      <a:rPr lang="en-US"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𝒆𝒉</m:t>
                    </m:r>
                  </m:oMath>
                </a14:m>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anose="02040503050406030204" pitchFamily="18" charset="0"/>
                </a:endParaRPr>
              </a:p>
              <a:p>
                <a:pPr marL="0" indent="0">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соответственно, а их сумма </a:t>
                </a:r>
                <a14:m>
                  <m:oMath xmlns:m="http://schemas.openxmlformats.org/officeDocument/2006/math">
                    <m:f>
                      <m:fPr>
                        <m:ctrlPr>
                          <a:rPr lang="en-US"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ctrlPr>
                      </m:fPr>
                      <m:num>
                        <m:r>
                          <a:rPr lang="en-US"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1</m:t>
                        </m:r>
                      </m:num>
                      <m:den>
                        <m:r>
                          <a:rPr lang="en-US"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2</m:t>
                        </m:r>
                      </m:den>
                    </m:f>
                    <m:r>
                      <a:rPr lang="en-US"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𝒅𝒉</m:t>
                    </m:r>
                    <m:r>
                      <a:rPr lang="ru-RU"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m:t>
                    </m:r>
                    <m:f>
                      <m:fPr>
                        <m:ctrlPr>
                          <a:rPr lang="en-US"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ctrlPr>
                      </m:fPr>
                      <m:num>
                        <m:r>
                          <a:rPr lang="en-US"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1</m:t>
                        </m:r>
                      </m:num>
                      <m:den>
                        <m:r>
                          <a:rPr lang="en-US"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2</m:t>
                        </m:r>
                      </m:den>
                    </m:f>
                    <m:r>
                      <a:rPr lang="en-US"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𝒆𝒉</m:t>
                    </m:r>
                    <m:r>
                      <a:rPr lang="ru-RU"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m:t>
                    </m:r>
                    <m:f>
                      <m:fPr>
                        <m:ctrlPr>
                          <a:rPr lang="en-US"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ctrlPr>
                      </m:fPr>
                      <m:num>
                        <m:r>
                          <a:rPr lang="en-US"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1</m:t>
                        </m:r>
                      </m:num>
                      <m:den>
                        <m:r>
                          <a:rPr lang="en-US"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2</m:t>
                        </m:r>
                      </m:den>
                    </m:f>
                    <m:d>
                      <m:dPr>
                        <m:ctrlPr>
                          <a:rPr lang="en-US"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ctrlPr>
                      </m:dPr>
                      <m:e>
                        <m:r>
                          <a:rPr lang="en-US"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𝒅</m:t>
                        </m:r>
                        <m:r>
                          <a:rPr lang="en-US"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m:t>
                        </m:r>
                        <m:r>
                          <a:rPr lang="en-US"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𝒆</m:t>
                        </m:r>
                      </m:e>
                    </m:d>
                    <m:r>
                      <a:rPr lang="en-US"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𝒉</m:t>
                    </m:r>
                    <m:r>
                      <a:rPr lang="en-US" b="0"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m:t>
                    </m:r>
                  </m:oMath>
                </a14:m>
                <a:endParaRPr lang="en-US" b="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endParaRPr>
              </a:p>
              <a:p>
                <a:pPr marL="0" indent="0">
                  <a:buNone/>
                </a:pPr>
                <a14:m>
                  <m:oMathPara xmlns:m="http://schemas.openxmlformats.org/officeDocument/2006/math">
                    <m:oMathParaPr>
                      <m:jc m:val="centerGroup"/>
                    </m:oMathParaPr>
                    <m:oMath xmlns:m="http://schemas.openxmlformats.org/officeDocument/2006/math">
                      <m:f>
                        <m:fPr>
                          <m:ctrlPr>
                            <a:rPr lang="en-US"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ctrlPr>
                        </m:fPr>
                        <m:num>
                          <m:r>
                            <a:rPr lang="en-US"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1</m:t>
                          </m:r>
                        </m:num>
                        <m:den>
                          <m:r>
                            <a:rPr lang="en-US"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2</m:t>
                          </m:r>
                        </m:den>
                      </m:f>
                      <m:r>
                        <a:rPr lang="en-US"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𝑎</m:t>
                      </m:r>
                      <m:r>
                        <a:rPr lang="en-US"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𝒉</m:t>
                      </m:r>
                    </m:oMath>
                  </m:oMathPara>
                </a14:m>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anose="02040503050406030204" pitchFamily="18" charset="0"/>
                </a:endParaRPr>
              </a:p>
              <a:p>
                <a:pPr marL="0" indent="0">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равна площади большого треугольника</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mbria" panose="02040503050406030204" pitchFamily="18" charset="0"/>
                </a:endParaRPr>
              </a:p>
              <a:p>
                <a:pPr marL="0" indent="0">
                  <a:buNone/>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mc:Choice>
        <mc:Fallback>
          <p:sp>
            <p:nvSpPr>
              <p:cNvPr id="4" name="Объект 3"/>
              <p:cNvSpPr>
                <a:spLocks noGrp="1" noRot="1" noChangeAspect="1" noMove="1" noResize="1" noEditPoints="1" noAdjustHandles="1" noChangeArrowheads="1" noChangeShapeType="1" noTextEdit="1"/>
              </p:cNvSpPr>
              <p:nvPr>
                <p:ph sz="half" idx="2"/>
              </p:nvPr>
            </p:nvSpPr>
            <p:spPr>
              <a:xfrm>
                <a:off x="3851920" y="1600200"/>
                <a:ext cx="4834880" cy="4853136"/>
              </a:xfrm>
              <a:blipFill rotWithShape="1">
                <a:blip r:embed="rId2"/>
                <a:stretch>
                  <a:fillRect l="-3405" t="-1884" b="-3643"/>
                </a:stretch>
              </a:blipFill>
            </p:spPr>
            <p:txBody>
              <a:bodyPr/>
              <a:lstStyle/>
              <a:p>
                <a:r>
                  <a:rPr lang="ru-RU">
                    <a:noFill/>
                  </a:rPr>
                  <a:t> </a:t>
                </a:r>
              </a:p>
            </p:txBody>
          </p:sp>
        </mc:Fallback>
      </mc:AlternateContent>
      <p:cxnSp>
        <p:nvCxnSpPr>
          <p:cNvPr id="14" name="Прямая соединительная линия 13"/>
          <p:cNvCxnSpPr/>
          <p:nvPr/>
        </p:nvCxnSpPr>
        <p:spPr>
          <a:xfrm flipV="1">
            <a:off x="252000" y="1980000"/>
            <a:ext cx="1440160" cy="2160240"/>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Прямая соединительная линия 15"/>
          <p:cNvCxnSpPr/>
          <p:nvPr/>
        </p:nvCxnSpPr>
        <p:spPr>
          <a:xfrm>
            <a:off x="1691680" y="1980000"/>
            <a:ext cx="1440000" cy="2160000"/>
          </a:xfrm>
          <a:prstGeom prst="line">
            <a:avLst/>
          </a:prstGeom>
        </p:spPr>
        <p:style>
          <a:lnRef idx="3">
            <a:schemeClr val="accent5"/>
          </a:lnRef>
          <a:fillRef idx="0">
            <a:schemeClr val="accent5"/>
          </a:fillRef>
          <a:effectRef idx="2">
            <a:schemeClr val="accent5"/>
          </a:effectRef>
          <a:fontRef idx="minor">
            <a:schemeClr val="tx1"/>
          </a:fontRef>
        </p:style>
      </p:cxnSp>
      <p:cxnSp>
        <p:nvCxnSpPr>
          <p:cNvPr id="18" name="Прямая соединительная линия 17"/>
          <p:cNvCxnSpPr/>
          <p:nvPr/>
        </p:nvCxnSpPr>
        <p:spPr>
          <a:xfrm flipH="1">
            <a:off x="251520" y="4140000"/>
            <a:ext cx="28800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Прямая соединительная линия 19"/>
          <p:cNvCxnSpPr/>
          <p:nvPr/>
        </p:nvCxnSpPr>
        <p:spPr>
          <a:xfrm>
            <a:off x="1691680" y="1980000"/>
            <a:ext cx="0" cy="2160240"/>
          </a:xfrm>
          <a:prstGeom prst="line">
            <a:avLst/>
          </a:prstGeom>
        </p:spPr>
        <p:style>
          <a:lnRef idx="3">
            <a:schemeClr val="accent6"/>
          </a:lnRef>
          <a:fillRef idx="0">
            <a:schemeClr val="accent6"/>
          </a:fillRef>
          <a:effectRef idx="2">
            <a:schemeClr val="accent6"/>
          </a:effectRef>
          <a:fontRef idx="minor">
            <a:schemeClr val="tx1"/>
          </a:fontRef>
        </p:style>
      </p:cxnSp>
      <p:sp>
        <p:nvSpPr>
          <p:cNvPr id="23" name="TextBox 22"/>
          <p:cNvSpPr txBox="1"/>
          <p:nvPr/>
        </p:nvSpPr>
        <p:spPr>
          <a:xfrm>
            <a:off x="827584" y="4149080"/>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e</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TextBox 23"/>
          <p:cNvSpPr txBox="1"/>
          <p:nvPr/>
        </p:nvSpPr>
        <p:spPr>
          <a:xfrm>
            <a:off x="1763688" y="3111351"/>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h</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TextBox 24"/>
          <p:cNvSpPr txBox="1"/>
          <p:nvPr/>
        </p:nvSpPr>
        <p:spPr>
          <a:xfrm>
            <a:off x="468024" y="2577102"/>
            <a:ext cx="504056" cy="461665"/>
          </a:xfrm>
          <a:prstGeom prst="rect">
            <a:avLst/>
          </a:prstGeom>
          <a:noFill/>
        </p:spPr>
        <p:txBody>
          <a:bodyPr wrap="square" rtlCol="0">
            <a:spAutoFit/>
          </a:bodyPr>
          <a:lstStyle/>
          <a:p>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TextBox 25"/>
          <p:cNvSpPr txBox="1"/>
          <p:nvPr/>
        </p:nvSpPr>
        <p:spPr>
          <a:xfrm>
            <a:off x="2555776" y="2649686"/>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extBox 11"/>
          <p:cNvSpPr txBox="1"/>
          <p:nvPr/>
        </p:nvSpPr>
        <p:spPr>
          <a:xfrm>
            <a:off x="2195736" y="4149080"/>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d</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TextBox 12"/>
          <p:cNvSpPr txBox="1"/>
          <p:nvPr/>
        </p:nvSpPr>
        <p:spPr>
          <a:xfrm>
            <a:off x="1475656" y="4365104"/>
            <a:ext cx="504056" cy="461665"/>
          </a:xfrm>
          <a:prstGeom prst="rect">
            <a:avLst/>
          </a:prstGeom>
          <a:noFill/>
        </p:spPr>
        <p:txBody>
          <a:bodyPr wrap="square" rtlCol="0">
            <a:spAutoFit/>
          </a:bodyPr>
          <a:lstStyle/>
          <a:p>
            <a:r>
              <a:rPr lang="en-US" sz="2400" i="1" dirty="0" smtClean="0">
                <a:ln w="18415" cmpd="sng">
                  <a:solidFill>
                    <a:schemeClr val="bg1">
                      <a:lumMod val="50000"/>
                    </a:schemeClr>
                  </a:solidFill>
                  <a:prstDash val="solid"/>
                </a:ln>
                <a:solidFill>
                  <a:schemeClr val="bg1">
                    <a:lumMod val="50000"/>
                  </a:schemeClr>
                </a:solidFill>
                <a:effectLst>
                  <a:outerShdw blurRad="63500" dir="3600000" algn="tl" rotWithShape="0">
                    <a:srgbClr val="000000">
                      <a:alpha val="70000"/>
                    </a:srgbClr>
                  </a:outerShdw>
                </a:effectLst>
              </a:rPr>
              <a:t>a</a:t>
            </a:r>
            <a:endParaRPr lang="ru-RU" sz="2400" i="1" dirty="0">
              <a:ln w="18415" cmpd="sng">
                <a:solidFill>
                  <a:schemeClr val="bg1">
                    <a:lumMod val="50000"/>
                  </a:schemeClr>
                </a:solidFill>
                <a:prstDash val="solid"/>
              </a:ln>
              <a:solidFill>
                <a:schemeClr val="bg1">
                  <a:lumMod val="50000"/>
                </a:schemeClr>
              </a:solidFill>
              <a:effectLst>
                <a:outerShdw blurRad="63500" dir="3600000" algn="tl" rotWithShape="0">
                  <a:srgbClr val="000000">
                    <a:alpha val="70000"/>
                  </a:srgbClr>
                </a:outerShdw>
              </a:effectLst>
            </a:endParaRPr>
          </a:p>
        </p:txBody>
      </p:sp>
      <mc:AlternateContent xmlns:mc="http://schemas.openxmlformats.org/markup-compatibility/2006">
        <mc:Choice xmlns:a14="http://schemas.microsoft.com/office/drawing/2010/main" xmlns="" Requires="a14">
          <p:sp>
            <p:nvSpPr>
              <p:cNvPr id="15" name="TextBox 14"/>
              <p:cNvSpPr txBox="1"/>
              <p:nvPr/>
            </p:nvSpPr>
            <p:spPr>
              <a:xfrm>
                <a:off x="1287155" y="5085184"/>
                <a:ext cx="2033121" cy="96154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a typeface="Cambria Math" panose="02040503050406030204" pitchFamily="18" charset="0"/>
                  </a:rPr>
                  <a:t>S</a:t>
                </a:r>
                <a14:m>
                  <m:oMath xmlns:m="http://schemas.openxmlformats.org/officeDocument/2006/math">
                    <m:r>
                      <a:rPr lang="en-US" sz="4000" b="1" i="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 </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f>
                      <m:fPr>
                        <m:ctrlP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ctrlPr>
                      </m:fPr>
                      <m:num>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1</m:t>
                        </m:r>
                      </m:num>
                      <m:den>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2</m:t>
                        </m:r>
                      </m:den>
                    </m:f>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𝑎</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𝒉</m:t>
                    </m:r>
                  </m:oMath>
                </a14:m>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1287155" y="5085184"/>
                <a:ext cx="2033121" cy="961545"/>
              </a:xfrm>
              <a:prstGeom prst="rect">
                <a:avLst/>
              </a:prstGeom>
              <a:blipFill rotWithShape="1">
                <a:blip r:embed="rId3"/>
                <a:stretch>
                  <a:fillRect l="-14072" t="-3165" b="-22785"/>
                </a:stretch>
              </a:blipFill>
            </p:spPr>
            <p:txBody>
              <a:bodyPr/>
              <a:lstStyle/>
              <a:p>
                <a:r>
                  <a:rPr lang="ru-RU">
                    <a:noFill/>
                  </a:rPr>
                  <a:t> </a:t>
                </a:r>
              </a:p>
            </p:txBody>
          </p:sp>
        </mc:Fallback>
      </mc:AlternateContent>
    </p:spTree>
    <p:extLst>
      <p:ext uri="{BB962C8B-B14F-4D97-AF65-F5344CB8AC3E}">
        <p14:creationId xmlns:p14="http://schemas.microsoft.com/office/powerpoint/2010/main" xmlns="" val="3850904553"/>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треугольника</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TextBox 24"/>
          <p:cNvSpPr txBox="1"/>
          <p:nvPr/>
        </p:nvSpPr>
        <p:spPr>
          <a:xfrm>
            <a:off x="900232" y="3594054"/>
            <a:ext cx="504056" cy="461665"/>
          </a:xfrm>
          <a:prstGeom prst="rect">
            <a:avLst/>
          </a:prstGeom>
          <a:noFill/>
        </p:spPr>
        <p:txBody>
          <a:bodyPr wrap="square" rtlCol="0">
            <a:spAutoFit/>
          </a:bodyPr>
          <a:lstStyle/>
          <a:p>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TextBox 25"/>
          <p:cNvSpPr txBox="1"/>
          <p:nvPr/>
        </p:nvSpPr>
        <p:spPr>
          <a:xfrm>
            <a:off x="2987984" y="3666638"/>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TextBox 12"/>
          <p:cNvSpPr txBox="1"/>
          <p:nvPr/>
        </p:nvSpPr>
        <p:spPr>
          <a:xfrm>
            <a:off x="1907864" y="5238040"/>
            <a:ext cx="504056" cy="461665"/>
          </a:xfrm>
          <a:prstGeom prst="rect">
            <a:avLst/>
          </a:prstGeom>
          <a:noFill/>
        </p:spPr>
        <p:txBody>
          <a:bodyPr wrap="square" rtlCol="0">
            <a:spAutoFit/>
          </a:bodyPr>
          <a:lstStyle/>
          <a:p>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mc:AlternateContent xmlns:mc="http://schemas.openxmlformats.org/markup-compatibility/2006">
        <mc:Choice xmlns:a14="http://schemas.microsoft.com/office/drawing/2010/main" xmlns="" Requires="a14">
          <p:sp>
            <p:nvSpPr>
              <p:cNvPr id="15" name="TextBox 14"/>
              <p:cNvSpPr txBox="1"/>
              <p:nvPr/>
            </p:nvSpPr>
            <p:spPr>
              <a:xfrm>
                <a:off x="2277633" y="1916832"/>
                <a:ext cx="6866367" cy="837793"/>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a typeface="Cambria Math" panose="02040503050406030204" pitchFamily="18" charset="0"/>
                  </a:rPr>
                  <a:t>S</a:t>
                </a:r>
                <a14:m>
                  <m:oMath xmlns:m="http://schemas.openxmlformats.org/officeDocument/2006/math">
                    <m:r>
                      <a:rPr lang="en-US" sz="4000" b="1" i="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 </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rad>
                      <m:radPr>
                        <m:degHide m:val="on"/>
                        <m:ctrlP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ctrlPr>
                      </m:radPr>
                      <m:deg/>
                      <m:e>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𝒑</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𝒑</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𝒂</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𝒑</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𝒃</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𝒑</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𝒄</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e>
                    </m:rad>
                  </m:oMath>
                </a14:m>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2277633" y="1916832"/>
                <a:ext cx="6866367" cy="837793"/>
              </a:xfrm>
              <a:prstGeom prst="rect">
                <a:avLst/>
              </a:prstGeom>
              <a:blipFill rotWithShape="1">
                <a:blip r:embed="rId2"/>
                <a:stretch>
                  <a:fillRect l="-4174" t="-6522" b="-37681"/>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3" name="Объект 2"/>
              <p:cNvSpPr>
                <a:spLocks noGrp="1"/>
              </p:cNvSpPr>
              <p:nvPr>
                <p:ph sz="half" idx="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Формула Герона:</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где</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14:m>
                  <m:oMath xmlns:m="http://schemas.openxmlformats.org/officeDocument/2006/math">
                    <m:r>
                      <a:rPr lang="en-US"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𝒑</m:t>
                    </m:r>
                    <m:r>
                      <a:rPr lang="en-US"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f>
                      <m:fPr>
                        <m:ctrlPr>
                          <a:rPr lang="en-US"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ctrlPr>
                      </m:fPr>
                      <m:num>
                        <m:r>
                          <a:rPr lang="en-US"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𝟏</m:t>
                        </m:r>
                      </m:num>
                      <m:den>
                        <m:r>
                          <a:rPr lang="en-US"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2</m:t>
                        </m:r>
                      </m:den>
                    </m:f>
                    <m:r>
                      <a:rPr lang="en-US"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r>
                      <a:rPr lang="en-US"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𝒂</m:t>
                    </m:r>
                    <m:r>
                      <a:rPr lang="en-US"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r>
                      <a:rPr lang="en-US"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𝒃</m:t>
                    </m:r>
                    <m:r>
                      <a:rPr lang="en-US"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r>
                      <a:rPr lang="en-US"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𝒄</m:t>
                    </m:r>
                    <m:r>
                      <a:rPr lang="en-US"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oMath>
                </a14:m>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mc:Choice>
        <mc:Fallback>
          <p:sp>
            <p:nvSpPr>
              <p:cNvPr id="3" name="Объект 2"/>
              <p:cNvSpPr>
                <a:spLocks noGrp="1" noRot="1" noChangeAspect="1" noMove="1" noResize="1" noEditPoints="1" noAdjustHandles="1" noChangeArrowheads="1" noChangeShapeType="1" noTextEdit="1"/>
              </p:cNvSpPr>
              <p:nvPr>
                <p:ph sz="half" idx="2"/>
              </p:nvPr>
            </p:nvSpPr>
            <p:spPr>
              <a:blipFill rotWithShape="1">
                <a:blip r:embed="rId3"/>
                <a:stretch>
                  <a:fillRect l="-4381" t="-2291"/>
                </a:stretch>
              </a:blipFill>
            </p:spPr>
            <p:txBody>
              <a:bodyPr/>
              <a:lstStyle/>
              <a:p>
                <a:r>
                  <a:rPr lang="ru-RU">
                    <a:noFill/>
                  </a:rPr>
                  <a:t> </a:t>
                </a:r>
              </a:p>
            </p:txBody>
          </p:sp>
        </mc:Fallback>
      </mc:AlternateContent>
      <p:sp>
        <p:nvSpPr>
          <p:cNvPr id="4" name="Равнобедренный треугольник 3"/>
          <p:cNvSpPr/>
          <p:nvPr/>
        </p:nvSpPr>
        <p:spPr>
          <a:xfrm>
            <a:off x="575716" y="3264207"/>
            <a:ext cx="3672408" cy="1728192"/>
          </a:xfrm>
          <a:prstGeom prst="triangle">
            <a:avLst>
              <a:gd name="adj" fmla="val 295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326707786"/>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треугольника</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4" name="Прямая соединительная линия 13"/>
          <p:cNvCxnSpPr/>
          <p:nvPr/>
        </p:nvCxnSpPr>
        <p:spPr>
          <a:xfrm flipV="1">
            <a:off x="684208" y="1734359"/>
            <a:ext cx="1440160" cy="2160240"/>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Прямая соединительная линия 15"/>
          <p:cNvCxnSpPr/>
          <p:nvPr/>
        </p:nvCxnSpPr>
        <p:spPr>
          <a:xfrm>
            <a:off x="2123888" y="1734359"/>
            <a:ext cx="1440000" cy="2160000"/>
          </a:xfrm>
          <a:prstGeom prst="line">
            <a:avLst/>
          </a:prstGeom>
        </p:spPr>
        <p:style>
          <a:lnRef idx="3">
            <a:schemeClr val="accent5"/>
          </a:lnRef>
          <a:fillRef idx="0">
            <a:schemeClr val="accent5"/>
          </a:fillRef>
          <a:effectRef idx="2">
            <a:schemeClr val="accent5"/>
          </a:effectRef>
          <a:fontRef idx="minor">
            <a:schemeClr val="tx1"/>
          </a:fontRef>
        </p:style>
      </p:cxnSp>
      <p:cxnSp>
        <p:nvCxnSpPr>
          <p:cNvPr id="18" name="Прямая соединительная линия 17"/>
          <p:cNvCxnSpPr/>
          <p:nvPr/>
        </p:nvCxnSpPr>
        <p:spPr>
          <a:xfrm flipH="1">
            <a:off x="683728" y="3894359"/>
            <a:ext cx="2880000" cy="0"/>
          </a:xfrm>
          <a:prstGeom prst="line">
            <a:avLst/>
          </a:prstGeom>
        </p:spPr>
        <p:style>
          <a:lnRef idx="3">
            <a:schemeClr val="accent5"/>
          </a:lnRef>
          <a:fillRef idx="0">
            <a:schemeClr val="accent5"/>
          </a:fillRef>
          <a:effectRef idx="2">
            <a:schemeClr val="accent5"/>
          </a:effectRef>
          <a:fontRef idx="minor">
            <a:schemeClr val="tx1"/>
          </a:fontRef>
        </p:style>
      </p:cxnSp>
      <p:sp>
        <p:nvSpPr>
          <p:cNvPr id="25" name="TextBox 24"/>
          <p:cNvSpPr txBox="1"/>
          <p:nvPr/>
        </p:nvSpPr>
        <p:spPr>
          <a:xfrm>
            <a:off x="900232" y="2331461"/>
            <a:ext cx="504056" cy="461665"/>
          </a:xfrm>
          <a:prstGeom prst="rect">
            <a:avLst/>
          </a:prstGeom>
          <a:noFill/>
        </p:spPr>
        <p:txBody>
          <a:bodyPr wrap="square" rtlCol="0">
            <a:spAutoFit/>
          </a:bodyPr>
          <a:lstStyle/>
          <a:p>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TextBox 25"/>
          <p:cNvSpPr txBox="1"/>
          <p:nvPr/>
        </p:nvSpPr>
        <p:spPr>
          <a:xfrm>
            <a:off x="2987984" y="2404045"/>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TextBox 12"/>
          <p:cNvSpPr txBox="1"/>
          <p:nvPr/>
        </p:nvSpPr>
        <p:spPr>
          <a:xfrm>
            <a:off x="1907864" y="3975447"/>
            <a:ext cx="504056" cy="461665"/>
          </a:xfrm>
          <a:prstGeom prst="rect">
            <a:avLst/>
          </a:prstGeom>
          <a:noFill/>
        </p:spPr>
        <p:txBody>
          <a:bodyPr wrap="square" rtlCol="0">
            <a:spAutoFit/>
          </a:bodyPr>
          <a:lstStyle/>
          <a:p>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Объект 2"/>
          <p:cNvSpPr>
            <a:spLocks noGrp="1"/>
          </p:cNvSpPr>
          <p:nvPr>
            <p:ph sz="half" idx="2"/>
          </p:nvPr>
        </p:nvSpPr>
        <p:spPr/>
        <p:txBody>
          <a:bodyPr>
            <a:normAutofit/>
          </a:bodyPr>
          <a:lstStyle/>
          <a:p>
            <a:pPr marL="0" indent="0">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Если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известно две стороны треугольника и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угол</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между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ними, то площадь данного треугольника вычисляется, как половина произведения этих сторон умноженная на синус угла между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ними</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2928255" y="3429000"/>
            <a:ext cx="348172" cy="461665"/>
          </a:xfrm>
          <a:prstGeom prst="rect">
            <a:avLst/>
          </a:prstGeom>
          <a:noFill/>
        </p:spPr>
        <p:txBody>
          <a:bodyPr wrap="none" rtlCol="0">
            <a:spAutoFit/>
          </a:bodyPr>
          <a:lstStyle/>
          <a:p>
            <a:r>
              <a:rPr lang="el-G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β</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mc:AlternateContent xmlns:mc="http://schemas.openxmlformats.org/markup-compatibility/2006">
        <mc:Choice xmlns:a14="http://schemas.microsoft.com/office/drawing/2010/main" xmlns="" Requires="a14">
          <p:sp>
            <p:nvSpPr>
              <p:cNvPr id="7" name="TextBox 6"/>
              <p:cNvSpPr txBox="1"/>
              <p:nvPr/>
            </p:nvSpPr>
            <p:spPr>
              <a:xfrm>
                <a:off x="899592" y="4869160"/>
                <a:ext cx="3416320" cy="1263808"/>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14:m>
                  <m:oMathPara xmlns:m="http://schemas.openxmlformats.org/officeDocument/2006/math">
                    <m:oMathParaPr>
                      <m:jc m:val="centerGroup"/>
                    </m:oMathParaPr>
                    <m:oMath xmlns:m="http://schemas.openxmlformats.org/officeDocument/2006/math">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panose="02040503050406030204" pitchFamily="18" charset="0"/>
                          <a:ea typeface="Cambria Math" panose="02040503050406030204" pitchFamily="18" charset="0"/>
                        </a:rPr>
                        <m:t>𝑆</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panose="02040503050406030204" pitchFamily="18" charset="0"/>
                          <a:ea typeface="Cambria Math" panose="02040503050406030204" pitchFamily="18" charset="0"/>
                        </a:rPr>
                        <m:t>=</m:t>
                      </m:r>
                      <m:f>
                        <m:fPr>
                          <m:ctrlP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ea typeface="Cambria Math" panose="02040503050406030204" pitchFamily="18" charset="0"/>
                            </a:rPr>
                          </m:ctrlPr>
                        </m:fPr>
                        <m:num>
                          <m:r>
                            <m:rPr>
                              <m:nor/>
                            </m:rPr>
                            <a:rPr lang="ru-RU" altLang="ru-RU" sz="4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panose="02040503050406030204" pitchFamily="18" charset="0"/>
                              <a:ea typeface="Cambria Math" panose="02040503050406030204" pitchFamily="18" charset="0"/>
                            </a:rPr>
                            <m:t>a</m:t>
                          </m:r>
                          <m:r>
                            <m:rPr>
                              <m:nor/>
                            </m:rPr>
                            <a:rPr lang="ru-RU" altLang="ru-RU" sz="4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panose="02040503050406030204" pitchFamily="18" charset="0"/>
                              <a:ea typeface="Cambria Math" panose="02040503050406030204" pitchFamily="18" charset="0"/>
                            </a:rPr>
                            <m:t>·</m:t>
                          </m:r>
                          <m:r>
                            <m:rPr>
                              <m:nor/>
                            </m:rPr>
                            <a:rPr lang="ru-RU" altLang="ru-RU" sz="4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panose="02040503050406030204" pitchFamily="18" charset="0"/>
                              <a:ea typeface="Cambria Math" panose="02040503050406030204" pitchFamily="18" charset="0"/>
                            </a:rPr>
                            <m:t>c</m:t>
                          </m:r>
                          <m:r>
                            <m:rPr>
                              <m:nor/>
                            </m:rPr>
                            <a:rPr lang="ru-RU" altLang="ru-RU" sz="4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panose="02040503050406030204" pitchFamily="18" charset="0"/>
                              <a:ea typeface="Cambria Math" panose="02040503050406030204" pitchFamily="18" charset="0"/>
                            </a:rPr>
                            <m:t>·</m:t>
                          </m:r>
                          <m:r>
                            <m:rPr>
                              <m:nor/>
                            </m:rPr>
                            <a:rPr lang="ru-RU" altLang="ru-RU" sz="4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panose="02040503050406030204" pitchFamily="18" charset="0"/>
                              <a:ea typeface="Cambria Math" panose="02040503050406030204" pitchFamily="18" charset="0"/>
                            </a:rPr>
                            <m:t>sin</m:t>
                          </m:r>
                          <m:r>
                            <m:rPr>
                              <m:nor/>
                            </m:rPr>
                            <a:rPr lang="ru-RU" alt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panose="02040503050406030204" pitchFamily="18" charset="0"/>
                              <a:ea typeface="Cambria Math" panose="02040503050406030204" pitchFamily="18" charset="0"/>
                            </a:rPr>
                            <m:t>(</m:t>
                          </m:r>
                          <m:r>
                            <m:rPr>
                              <m:nor/>
                            </m:rPr>
                            <a:rPr lang="ru-RU" altLang="ru-RU" sz="4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panose="02040503050406030204" pitchFamily="18" charset="0"/>
                              <a:ea typeface="Cambria Math" panose="02040503050406030204" pitchFamily="18" charset="0"/>
                            </a:rPr>
                            <m:t>β</m:t>
                          </m:r>
                          <m:r>
                            <a:rPr lang="en-US" altLang="ru-RU" sz="4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panose="02040503050406030204" pitchFamily="18" charset="0"/>
                              <a:ea typeface="Cambria Math" panose="02040503050406030204" pitchFamily="18" charset="0"/>
                            </a:rPr>
                            <m:t>)</m:t>
                          </m:r>
                        </m:num>
                        <m:den>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panose="02040503050406030204" pitchFamily="18" charset="0"/>
                              <a:ea typeface="Cambria Math" panose="02040503050406030204" pitchFamily="18" charset="0"/>
                            </a:rPr>
                            <m:t>2</m:t>
                          </m:r>
                        </m:den>
                      </m:f>
                    </m:oMath>
                  </m:oMathPara>
                </a14:m>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panose="02040503050406030204" pitchFamily="18" charset="0"/>
                  <a:ea typeface="Cambria Math" panose="020405030504060302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899592" y="4869160"/>
                <a:ext cx="3416320" cy="1263808"/>
              </a:xfrm>
              <a:prstGeom prst="rect">
                <a:avLst/>
              </a:prstGeom>
              <a:blipFill rotWithShape="1">
                <a:blip r:embed="rId2"/>
                <a:stretch>
                  <a:fillRect b="-9662"/>
                </a:stretch>
              </a:blipFill>
            </p:spPr>
            <p:txBody>
              <a:bodyPr/>
              <a:lstStyle/>
              <a:p>
                <a:r>
                  <a:rPr lang="ru-RU">
                    <a:noFill/>
                  </a:rPr>
                  <a:t> </a:t>
                </a:r>
              </a:p>
            </p:txBody>
          </p:sp>
        </mc:Fallback>
      </mc:AlternateContent>
    </p:spTree>
    <p:extLst>
      <p:ext uri="{BB962C8B-B14F-4D97-AF65-F5344CB8AC3E}">
        <p14:creationId xmlns:p14="http://schemas.microsoft.com/office/powerpoint/2010/main" xmlns="" val="918867853"/>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трапеции</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Объект 2"/>
          <p:cNvSpPr>
            <a:spLocks noGrp="1"/>
          </p:cNvSpPr>
          <p:nvPr>
            <p:ph sz="half" idx="1"/>
          </p:nvPr>
        </p:nvSpPr>
        <p:spPr>
          <a:xfrm>
            <a:off x="4637856" y="1556792"/>
            <a:ext cx="4038600" cy="4525963"/>
          </a:xfrm>
        </p:spPr>
        <p:txBody>
          <a:bodyPr>
            <a:normAutofit/>
          </a:bodyPr>
          <a:lstStyle/>
          <a:p>
            <a:pPr marL="0" indent="0">
              <a:buNone/>
            </a:pP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Площадь трапеции равна произведению </a:t>
            </a: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полусуммы</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ее оснований (a, b) на высоту (h)</a:t>
            </a:r>
          </a:p>
        </p:txBody>
      </p:sp>
      <mc:AlternateContent xmlns:mc="http://schemas.openxmlformats.org/markup-compatibility/2006">
        <mc:Choice xmlns:a14="http://schemas.microsoft.com/office/drawing/2010/main" xmlns="" Requires="a14">
          <p:sp>
            <p:nvSpPr>
              <p:cNvPr id="6" name="TextBox 5"/>
              <p:cNvSpPr txBox="1"/>
              <p:nvPr/>
            </p:nvSpPr>
            <p:spPr>
              <a:xfrm>
                <a:off x="251520" y="4941168"/>
                <a:ext cx="4248472" cy="126085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14:m>
                  <m:oMathPara xmlns:m="http://schemas.openxmlformats.org/officeDocument/2006/math">
                    <m:oMathParaPr>
                      <m:jc m:val="centerGroup"/>
                    </m:oMathParaPr>
                    <m:oMath xmlns:m="http://schemas.openxmlformats.org/officeDocument/2006/math">
                      <m:r>
                        <m:rPr>
                          <m:sty m:val="p"/>
                        </m:rP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S</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f>
                        <m:fPr>
                          <m:ctrlP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ctrlPr>
                        </m:fPr>
                        <m:num>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𝒉</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𝒂</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𝒃</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num>
                        <m:den>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𝟐</m:t>
                          </m:r>
                        </m:den>
                      </m:f>
                    </m:oMath>
                  </m:oMathPara>
                </a14:m>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mc:Choice>
        <mc:Fallback>
          <p:sp>
            <p:nvSpPr>
              <p:cNvPr id="6" name="TextBox 5"/>
              <p:cNvSpPr txBox="1">
                <a:spLocks noRot="1" noChangeAspect="1" noMove="1" noResize="1" noEditPoints="1" noAdjustHandles="1" noChangeArrowheads="1" noChangeShapeType="1" noTextEdit="1"/>
              </p:cNvSpPr>
              <p:nvPr/>
            </p:nvSpPr>
            <p:spPr>
              <a:xfrm>
                <a:off x="251520" y="4941168"/>
                <a:ext cx="4248472" cy="1260858"/>
              </a:xfrm>
              <a:prstGeom prst="rect">
                <a:avLst/>
              </a:prstGeom>
              <a:blipFill rotWithShape="1">
                <a:blip r:embed="rId2"/>
                <a:stretch>
                  <a:fillRect b="-9709"/>
                </a:stretch>
              </a:blipFill>
            </p:spPr>
            <p:txBody>
              <a:bodyPr/>
              <a:lstStyle/>
              <a:p>
                <a:r>
                  <a:rPr lang="ru-RU">
                    <a:noFill/>
                  </a:rPr>
                  <a:t> </a:t>
                </a:r>
              </a:p>
            </p:txBody>
          </p:sp>
        </mc:Fallback>
      </mc:AlternateContent>
      <p:cxnSp>
        <p:nvCxnSpPr>
          <p:cNvPr id="12" name="Прямая соединительная линия 11"/>
          <p:cNvCxnSpPr/>
          <p:nvPr/>
        </p:nvCxnSpPr>
        <p:spPr>
          <a:xfrm flipV="1">
            <a:off x="971600" y="1980000"/>
            <a:ext cx="720080" cy="2160240"/>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Прямая соединительная линия 13"/>
          <p:cNvCxnSpPr/>
          <p:nvPr/>
        </p:nvCxnSpPr>
        <p:spPr>
          <a:xfrm>
            <a:off x="1691680" y="1980000"/>
            <a:ext cx="144016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Прямая соединительная линия 15"/>
          <p:cNvCxnSpPr/>
          <p:nvPr/>
        </p:nvCxnSpPr>
        <p:spPr>
          <a:xfrm>
            <a:off x="3131840" y="1980000"/>
            <a:ext cx="720080" cy="2160240"/>
          </a:xfrm>
          <a:prstGeom prst="line">
            <a:avLst/>
          </a:prstGeom>
        </p:spPr>
        <p:style>
          <a:lnRef idx="3">
            <a:schemeClr val="accent5"/>
          </a:lnRef>
          <a:fillRef idx="0">
            <a:schemeClr val="accent5"/>
          </a:fillRef>
          <a:effectRef idx="2">
            <a:schemeClr val="accent5"/>
          </a:effectRef>
          <a:fontRef idx="minor">
            <a:schemeClr val="tx1"/>
          </a:fontRef>
        </p:style>
      </p:cxnSp>
      <p:cxnSp>
        <p:nvCxnSpPr>
          <p:cNvPr id="18" name="Прямая соединительная линия 17"/>
          <p:cNvCxnSpPr/>
          <p:nvPr/>
        </p:nvCxnSpPr>
        <p:spPr>
          <a:xfrm>
            <a:off x="971600" y="4140000"/>
            <a:ext cx="288032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Прямая соединительная линия 19"/>
          <p:cNvCxnSpPr/>
          <p:nvPr/>
        </p:nvCxnSpPr>
        <p:spPr>
          <a:xfrm>
            <a:off x="1691680" y="1980000"/>
            <a:ext cx="0" cy="2160000"/>
          </a:xfrm>
          <a:prstGeom prst="line">
            <a:avLst/>
          </a:prstGeom>
        </p:spPr>
        <p:style>
          <a:lnRef idx="3">
            <a:schemeClr val="accent3"/>
          </a:lnRef>
          <a:fillRef idx="0">
            <a:schemeClr val="accent3"/>
          </a:fillRef>
          <a:effectRef idx="2">
            <a:schemeClr val="accent3"/>
          </a:effectRef>
          <a:fontRef idx="minor">
            <a:schemeClr val="tx1"/>
          </a:fontRef>
        </p:style>
      </p:cxnSp>
      <p:sp>
        <p:nvSpPr>
          <p:cNvPr id="21" name="TextBox 20"/>
          <p:cNvSpPr txBox="1"/>
          <p:nvPr/>
        </p:nvSpPr>
        <p:spPr>
          <a:xfrm>
            <a:off x="3599892" y="2636912"/>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e</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TextBox 21"/>
          <p:cNvSpPr txBox="1"/>
          <p:nvPr/>
        </p:nvSpPr>
        <p:spPr>
          <a:xfrm>
            <a:off x="1691680" y="2960666"/>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h</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TextBox 22"/>
          <p:cNvSpPr txBox="1"/>
          <p:nvPr/>
        </p:nvSpPr>
        <p:spPr>
          <a:xfrm>
            <a:off x="2195736" y="1501815"/>
            <a:ext cx="504056" cy="461665"/>
          </a:xfrm>
          <a:prstGeom prst="rect">
            <a:avLst/>
          </a:prstGeom>
          <a:noFill/>
        </p:spPr>
        <p:txBody>
          <a:bodyPr wrap="square" rtlCol="0">
            <a:spAutoFit/>
          </a:bodyPr>
          <a:lstStyle/>
          <a:p>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TextBox 24"/>
          <p:cNvSpPr txBox="1"/>
          <p:nvPr/>
        </p:nvSpPr>
        <p:spPr>
          <a:xfrm>
            <a:off x="2195736" y="4077072"/>
            <a:ext cx="504056" cy="461665"/>
          </a:xfrm>
          <a:prstGeom prst="rect">
            <a:avLst/>
          </a:prstGeom>
          <a:noFill/>
        </p:spPr>
        <p:txBody>
          <a:bodyPr wrap="square" rtlCol="0">
            <a:spAutoFit/>
          </a:bodyPr>
          <a:lstStyle/>
          <a:p>
            <a:r>
              <a:rPr lang="en-US" sz="2400" i="1" dirty="0" smtClean="0">
                <a:ln w="18415" cmpd="sng">
                  <a:solidFill>
                    <a:schemeClr val="bg1">
                      <a:lumMod val="50000"/>
                    </a:schemeClr>
                  </a:solidFill>
                  <a:prstDash val="solid"/>
                </a:ln>
                <a:solidFill>
                  <a:schemeClr val="bg1">
                    <a:lumMod val="50000"/>
                  </a:schemeClr>
                </a:solidFill>
                <a:effectLst>
                  <a:outerShdw blurRad="63500" dir="3600000" algn="tl" rotWithShape="0">
                    <a:srgbClr val="000000">
                      <a:alpha val="70000"/>
                    </a:srgbClr>
                  </a:outerShdw>
                </a:effectLst>
              </a:rPr>
              <a:t>a</a:t>
            </a:r>
            <a:endParaRPr lang="ru-RU" sz="2400" i="1" dirty="0">
              <a:ln w="18415" cmpd="sng">
                <a:solidFill>
                  <a:schemeClr val="bg1">
                    <a:lumMod val="50000"/>
                  </a:schemeClr>
                </a:solidFill>
                <a:prstDash val="solid"/>
              </a:ln>
              <a:solidFill>
                <a:schemeClr val="bg1">
                  <a:lumMod val="50000"/>
                </a:schemeClr>
              </a:solidFill>
              <a:effectLst>
                <a:outerShdw blurRad="63500" dir="3600000" algn="tl" rotWithShape="0">
                  <a:srgbClr val="000000">
                    <a:alpha val="70000"/>
                  </a:srgbClr>
                </a:outerShdw>
              </a:effectLst>
            </a:endParaRPr>
          </a:p>
        </p:txBody>
      </p:sp>
      <p:sp>
        <p:nvSpPr>
          <p:cNvPr id="26" name="TextBox 25"/>
          <p:cNvSpPr txBox="1"/>
          <p:nvPr/>
        </p:nvSpPr>
        <p:spPr>
          <a:xfrm>
            <a:off x="899592" y="2722532"/>
            <a:ext cx="504056" cy="461665"/>
          </a:xfrm>
          <a:prstGeom prst="rect">
            <a:avLst/>
          </a:prstGeom>
          <a:noFill/>
        </p:spPr>
        <p:txBody>
          <a:bodyPr wrap="square" rtlCol="0">
            <a:spAutoFit/>
          </a:bodyPr>
          <a:lstStyle/>
          <a:p>
            <a:r>
              <a:rPr lang="ru-RU"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319211585"/>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трапеции</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mc:AlternateContent xmlns:mc="http://schemas.openxmlformats.org/markup-compatibility/2006">
        <mc:Choice xmlns:a14="http://schemas.microsoft.com/office/drawing/2010/main" xmlns="" Requires="a14">
          <p:sp>
            <p:nvSpPr>
              <p:cNvPr id="3" name="Объект 2"/>
              <p:cNvSpPr>
                <a:spLocks noGrp="1"/>
              </p:cNvSpPr>
              <p:nvPr>
                <p:ph sz="half" idx="1"/>
              </p:nvPr>
            </p:nvSpPr>
            <p:spPr>
              <a:xfrm>
                <a:off x="3851920" y="1556792"/>
                <a:ext cx="5040560" cy="4525963"/>
              </a:xfrm>
            </p:spPr>
            <p:txBody>
              <a:bodyPr>
                <a:normAutofit fontScale="92500"/>
              </a:bodyPr>
              <a:lstStyle/>
              <a:p>
                <a:pPr marL="0" indent="0">
                  <a:buNone/>
                </a:pP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Диагональ трапеции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делит её на два треугольника со сторонами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acd</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bde</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площади которых соответственно равны </a:t>
                </a:r>
                <a14:m>
                  <m:oMath xmlns:m="http://schemas.openxmlformats.org/officeDocument/2006/math">
                    <m:f>
                      <m:fPr>
                        <m:ctrlP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ctrlPr>
                      </m:fPr>
                      <m:num>
                        <m: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1</m:t>
                        </m:r>
                      </m:num>
                      <m:den>
                        <m: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2</m:t>
                        </m:r>
                      </m:den>
                    </m:f>
                    <m:r>
                      <a:rPr lang="en-US" sz="3200" b="0"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𝑎</m:t>
                    </m:r>
                    <m: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𝒉</m:t>
                    </m:r>
                  </m:oMath>
                </a14:m>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и </a:t>
                </a:r>
                <a14:m>
                  <m:oMath xmlns:m="http://schemas.openxmlformats.org/officeDocument/2006/math">
                    <m:f>
                      <m:fPr>
                        <m:ctrlP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ctrlPr>
                      </m:fPr>
                      <m:num>
                        <m: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1</m:t>
                        </m:r>
                      </m:num>
                      <m:den>
                        <m: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2</m:t>
                        </m:r>
                      </m:den>
                    </m:f>
                    <m:r>
                      <a:rPr lang="en-US" sz="3200" b="0"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𝑏</m:t>
                    </m:r>
                    <m: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𝒉</m:t>
                    </m:r>
                  </m:oMath>
                </a14:m>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а их сумма </a:t>
                </a:r>
                <a14:m>
                  <m:oMath xmlns:m="http://schemas.openxmlformats.org/officeDocument/2006/math">
                    <m:f>
                      <m:fPr>
                        <m:ctrlP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ctrlPr>
                      </m:fPr>
                      <m:num>
                        <m: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1</m:t>
                        </m:r>
                      </m:num>
                      <m:den>
                        <m: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2</m:t>
                        </m:r>
                      </m:den>
                    </m:f>
                    <m:r>
                      <a:rPr lang="en-US" sz="3200" b="0"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𝑎</m:t>
                    </m:r>
                    <m: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𝒉</m:t>
                    </m:r>
                    <m:r>
                      <a:rPr lang="ru-RU"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m:t>
                    </m:r>
                    <m:f>
                      <m:fPr>
                        <m:ctrlP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ctrlPr>
                      </m:fPr>
                      <m:num>
                        <m: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1</m:t>
                        </m:r>
                      </m:num>
                      <m:den>
                        <m: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2</m:t>
                        </m:r>
                      </m:den>
                    </m:f>
                    <m:r>
                      <a:rPr lang="en-US" sz="3200" b="0"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𝑏</m:t>
                    </m:r>
                    <m: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𝒉</m:t>
                    </m:r>
                    <m:r>
                      <a:rPr lang="ru-RU"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m:t>
                    </m:r>
                    <m:f>
                      <m:fPr>
                        <m:ctrlP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ctrlPr>
                      </m:fPr>
                      <m:num>
                        <m: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1</m:t>
                        </m:r>
                      </m:num>
                      <m:den>
                        <m: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2</m:t>
                        </m:r>
                      </m:den>
                    </m:f>
                    <m:d>
                      <m:dPr>
                        <m:ctrlP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ctrlPr>
                      </m:dPr>
                      <m:e>
                        <m:r>
                          <a:rPr lang="en-US" sz="3200" b="0"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𝑎</m:t>
                        </m:r>
                        <m: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m:t>
                        </m:r>
                        <m:r>
                          <a:rPr lang="en-US" sz="3200" b="0" i="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𝑏</m:t>
                        </m:r>
                      </m:e>
                    </m:d>
                    <m:r>
                      <a:rPr lang="en-US" sz="3200" i="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Math"/>
                      </a:rPr>
                      <m:t>𝒉</m:t>
                    </m:r>
                  </m:oMath>
                </a14:m>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равна площади трапеции</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mc:Choice>
        <mc:Fallback>
          <p:sp>
            <p:nvSpPr>
              <p:cNvPr id="3" name="Объект 2"/>
              <p:cNvSpPr>
                <a:spLocks noGrp="1" noRot="1" noChangeAspect="1" noMove="1" noResize="1" noEditPoints="1" noAdjustHandles="1" noChangeArrowheads="1" noChangeShapeType="1" noTextEdit="1"/>
              </p:cNvSpPr>
              <p:nvPr>
                <p:ph sz="half" idx="1"/>
              </p:nvPr>
            </p:nvSpPr>
            <p:spPr>
              <a:xfrm>
                <a:off x="3851920" y="1556792"/>
                <a:ext cx="5040560" cy="4525963"/>
              </a:xfrm>
              <a:blipFill rotWithShape="1">
                <a:blip r:embed="rId2"/>
                <a:stretch>
                  <a:fillRect l="-3628" t="-2288" r="-1693" b="-269"/>
                </a:stretch>
              </a:blipFill>
            </p:spPr>
            <p:txBody>
              <a:bodyPr/>
              <a:lstStyle/>
              <a:p>
                <a:r>
                  <a:rPr lang="ru-RU">
                    <a:noFill/>
                  </a:rPr>
                  <a:t> </a:t>
                </a:r>
              </a:p>
            </p:txBody>
          </p:sp>
        </mc:Fallback>
      </mc:AlternateContent>
      <mc:AlternateContent xmlns:mc="http://schemas.openxmlformats.org/markup-compatibility/2006">
        <mc:Choice xmlns:a14="http://schemas.microsoft.com/office/drawing/2010/main" xmlns="" Requires="a14">
          <p:sp>
            <p:nvSpPr>
              <p:cNvPr id="6" name="TextBox 5"/>
              <p:cNvSpPr txBox="1"/>
              <p:nvPr/>
            </p:nvSpPr>
            <p:spPr>
              <a:xfrm>
                <a:off x="251520" y="4941168"/>
                <a:ext cx="3816424" cy="126085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14:m>
                  <m:oMathPara xmlns:m="http://schemas.openxmlformats.org/officeDocument/2006/math">
                    <m:oMathParaPr>
                      <m:jc m:val="centerGroup"/>
                    </m:oMathParaPr>
                    <m:oMath xmlns:m="http://schemas.openxmlformats.org/officeDocument/2006/math">
                      <m:r>
                        <m:rPr>
                          <m:sty m:val="p"/>
                        </m:rP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S</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f>
                        <m:fPr>
                          <m:ctrlP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ctrlPr>
                        </m:fPr>
                        <m:num>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𝒉</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𝒂</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𝒃</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num>
                        <m:den>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𝟐</m:t>
                          </m:r>
                        </m:den>
                      </m:f>
                    </m:oMath>
                  </m:oMathPara>
                </a14:m>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mc:Choice>
        <mc:Fallback>
          <p:sp>
            <p:nvSpPr>
              <p:cNvPr id="6" name="TextBox 5"/>
              <p:cNvSpPr txBox="1">
                <a:spLocks noRot="1" noChangeAspect="1" noMove="1" noResize="1" noEditPoints="1" noAdjustHandles="1" noChangeArrowheads="1" noChangeShapeType="1" noTextEdit="1"/>
              </p:cNvSpPr>
              <p:nvPr/>
            </p:nvSpPr>
            <p:spPr>
              <a:xfrm>
                <a:off x="251520" y="4941168"/>
                <a:ext cx="3816424" cy="1260858"/>
              </a:xfrm>
              <a:prstGeom prst="rect">
                <a:avLst/>
              </a:prstGeom>
              <a:blipFill rotWithShape="1">
                <a:blip r:embed="rId3"/>
                <a:stretch>
                  <a:fillRect b="-9709"/>
                </a:stretch>
              </a:blipFill>
            </p:spPr>
            <p:txBody>
              <a:bodyPr/>
              <a:lstStyle/>
              <a:p>
                <a:r>
                  <a:rPr lang="ru-RU">
                    <a:noFill/>
                  </a:rPr>
                  <a:t> </a:t>
                </a:r>
              </a:p>
            </p:txBody>
          </p:sp>
        </mc:Fallback>
      </mc:AlternateContent>
      <p:cxnSp>
        <p:nvCxnSpPr>
          <p:cNvPr id="12" name="Прямая соединительная линия 11"/>
          <p:cNvCxnSpPr/>
          <p:nvPr/>
        </p:nvCxnSpPr>
        <p:spPr>
          <a:xfrm flipV="1">
            <a:off x="467544" y="1980000"/>
            <a:ext cx="720080" cy="2160240"/>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Прямая соединительная линия 13"/>
          <p:cNvCxnSpPr/>
          <p:nvPr/>
        </p:nvCxnSpPr>
        <p:spPr>
          <a:xfrm>
            <a:off x="1187624" y="1980000"/>
            <a:ext cx="144016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Прямая соединительная линия 15"/>
          <p:cNvCxnSpPr/>
          <p:nvPr/>
        </p:nvCxnSpPr>
        <p:spPr>
          <a:xfrm>
            <a:off x="2627784" y="1980000"/>
            <a:ext cx="720080" cy="2160240"/>
          </a:xfrm>
          <a:prstGeom prst="line">
            <a:avLst/>
          </a:prstGeom>
        </p:spPr>
        <p:style>
          <a:lnRef idx="3">
            <a:schemeClr val="accent5"/>
          </a:lnRef>
          <a:fillRef idx="0">
            <a:schemeClr val="accent5"/>
          </a:fillRef>
          <a:effectRef idx="2">
            <a:schemeClr val="accent5"/>
          </a:effectRef>
          <a:fontRef idx="minor">
            <a:schemeClr val="tx1"/>
          </a:fontRef>
        </p:style>
      </p:cxnSp>
      <p:cxnSp>
        <p:nvCxnSpPr>
          <p:cNvPr id="18" name="Прямая соединительная линия 17"/>
          <p:cNvCxnSpPr/>
          <p:nvPr/>
        </p:nvCxnSpPr>
        <p:spPr>
          <a:xfrm>
            <a:off x="467544" y="4140000"/>
            <a:ext cx="288032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Прямая соединительная линия 19"/>
          <p:cNvCxnSpPr/>
          <p:nvPr/>
        </p:nvCxnSpPr>
        <p:spPr>
          <a:xfrm>
            <a:off x="1187624" y="1980000"/>
            <a:ext cx="0" cy="2160000"/>
          </a:xfrm>
          <a:prstGeom prst="line">
            <a:avLst/>
          </a:prstGeom>
        </p:spPr>
        <p:style>
          <a:lnRef idx="3">
            <a:schemeClr val="accent3"/>
          </a:lnRef>
          <a:fillRef idx="0">
            <a:schemeClr val="accent3"/>
          </a:fillRef>
          <a:effectRef idx="2">
            <a:schemeClr val="accent3"/>
          </a:effectRef>
          <a:fontRef idx="minor">
            <a:schemeClr val="tx1"/>
          </a:fontRef>
        </p:style>
      </p:cxnSp>
      <p:sp>
        <p:nvSpPr>
          <p:cNvPr id="21" name="TextBox 20"/>
          <p:cNvSpPr txBox="1"/>
          <p:nvPr/>
        </p:nvSpPr>
        <p:spPr>
          <a:xfrm>
            <a:off x="3095836" y="2636912"/>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e</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TextBox 21"/>
          <p:cNvSpPr txBox="1"/>
          <p:nvPr/>
        </p:nvSpPr>
        <p:spPr>
          <a:xfrm>
            <a:off x="1187624" y="2960666"/>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h</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TextBox 22"/>
          <p:cNvSpPr txBox="1"/>
          <p:nvPr/>
        </p:nvSpPr>
        <p:spPr>
          <a:xfrm>
            <a:off x="1691680" y="1501815"/>
            <a:ext cx="504056" cy="461665"/>
          </a:xfrm>
          <a:prstGeom prst="rect">
            <a:avLst/>
          </a:prstGeom>
          <a:noFill/>
        </p:spPr>
        <p:txBody>
          <a:bodyPr wrap="square" rtlCol="0">
            <a:spAutoFit/>
          </a:bodyPr>
          <a:lstStyle/>
          <a:p>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TextBox 24"/>
          <p:cNvSpPr txBox="1"/>
          <p:nvPr/>
        </p:nvSpPr>
        <p:spPr>
          <a:xfrm>
            <a:off x="1691680" y="4077072"/>
            <a:ext cx="504056" cy="461665"/>
          </a:xfrm>
          <a:prstGeom prst="rect">
            <a:avLst/>
          </a:prstGeom>
          <a:noFill/>
        </p:spPr>
        <p:txBody>
          <a:bodyPr wrap="square" rtlCol="0">
            <a:spAutoFit/>
          </a:bodyPr>
          <a:lstStyle/>
          <a:p>
            <a:r>
              <a:rPr lang="en-US" sz="2400" i="1" dirty="0" smtClean="0">
                <a:ln w="18415" cmpd="sng">
                  <a:solidFill>
                    <a:schemeClr val="bg1">
                      <a:lumMod val="50000"/>
                    </a:schemeClr>
                  </a:solidFill>
                  <a:prstDash val="solid"/>
                </a:ln>
                <a:solidFill>
                  <a:schemeClr val="bg1">
                    <a:lumMod val="50000"/>
                  </a:schemeClr>
                </a:solidFill>
                <a:effectLst>
                  <a:outerShdw blurRad="63500" dir="3600000" algn="tl" rotWithShape="0">
                    <a:srgbClr val="000000">
                      <a:alpha val="70000"/>
                    </a:srgbClr>
                  </a:outerShdw>
                </a:effectLst>
              </a:rPr>
              <a:t>a</a:t>
            </a:r>
            <a:endParaRPr lang="ru-RU" sz="2400" i="1" dirty="0">
              <a:ln w="18415" cmpd="sng">
                <a:solidFill>
                  <a:schemeClr val="bg1">
                    <a:lumMod val="50000"/>
                  </a:schemeClr>
                </a:solidFill>
                <a:prstDash val="solid"/>
              </a:ln>
              <a:solidFill>
                <a:schemeClr val="bg1">
                  <a:lumMod val="50000"/>
                </a:schemeClr>
              </a:solidFill>
              <a:effectLst>
                <a:outerShdw blurRad="63500" dir="3600000" algn="tl" rotWithShape="0">
                  <a:srgbClr val="000000">
                    <a:alpha val="70000"/>
                  </a:srgbClr>
                </a:outerShdw>
              </a:effectLst>
            </a:endParaRPr>
          </a:p>
        </p:txBody>
      </p:sp>
      <p:sp>
        <p:nvSpPr>
          <p:cNvPr id="26" name="TextBox 25"/>
          <p:cNvSpPr txBox="1"/>
          <p:nvPr/>
        </p:nvSpPr>
        <p:spPr>
          <a:xfrm>
            <a:off x="395536" y="2722532"/>
            <a:ext cx="504056" cy="461665"/>
          </a:xfrm>
          <a:prstGeom prst="rect">
            <a:avLst/>
          </a:prstGeom>
          <a:noFill/>
        </p:spPr>
        <p:txBody>
          <a:bodyPr wrap="square" rtlCol="0">
            <a:spAutoFit/>
          </a:bodyPr>
          <a:lstStyle/>
          <a:p>
            <a:r>
              <a:rPr lang="ru-RU"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4" name="Прямая соединительная линия 3"/>
          <p:cNvCxnSpPr/>
          <p:nvPr/>
        </p:nvCxnSpPr>
        <p:spPr>
          <a:xfrm>
            <a:off x="1187624" y="1980000"/>
            <a:ext cx="2160240" cy="2160000"/>
          </a:xfrm>
          <a:prstGeom prst="line">
            <a:avLst/>
          </a:prstGeom>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1979712" y="2420888"/>
            <a:ext cx="504056" cy="461665"/>
          </a:xfrm>
          <a:prstGeom prst="rect">
            <a:avLst/>
          </a:prstGeom>
          <a:noFill/>
        </p:spPr>
        <p:txBody>
          <a:bodyPr wrap="square" rtlCol="0">
            <a:spAutoFit/>
          </a:bodyPr>
          <a:lstStyle/>
          <a:p>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2469745169"/>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параллелограмма</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Объект 2"/>
          <p:cNvSpPr>
            <a:spLocks noGrp="1"/>
          </p:cNvSpPr>
          <p:nvPr>
            <p:ph sz="half" idx="1"/>
          </p:nvPr>
        </p:nvSpPr>
        <p:spPr>
          <a:xfrm>
            <a:off x="4637856" y="1600200"/>
            <a:ext cx="3506044" cy="4525963"/>
          </a:xfrm>
        </p:spPr>
        <p:txBody>
          <a:bodyPr>
            <a:normAutofit/>
          </a:bodyPr>
          <a:lstStyle/>
          <a:p>
            <a:pPr marL="0" indent="0">
              <a:spcBef>
                <a:spcPts val="0"/>
              </a:spcBef>
              <a:buNone/>
            </a:pP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параллелограмма равна произведению его основания (a) на высоту (h)</a:t>
            </a:r>
          </a:p>
        </p:txBody>
      </p:sp>
      <p:cxnSp>
        <p:nvCxnSpPr>
          <p:cNvPr id="9" name="Прямая соединительная линия 8"/>
          <p:cNvCxnSpPr/>
          <p:nvPr/>
        </p:nvCxnSpPr>
        <p:spPr>
          <a:xfrm flipV="1">
            <a:off x="972000" y="1980000"/>
            <a:ext cx="720080" cy="216024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Прямая соединительная линия 12"/>
          <p:cNvCxnSpPr/>
          <p:nvPr/>
        </p:nvCxnSpPr>
        <p:spPr>
          <a:xfrm>
            <a:off x="1692000" y="1980000"/>
            <a:ext cx="1440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Прямая соединительная линия 17"/>
          <p:cNvCxnSpPr/>
          <p:nvPr/>
        </p:nvCxnSpPr>
        <p:spPr>
          <a:xfrm>
            <a:off x="972000" y="4140000"/>
            <a:ext cx="2160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1" name="Прямая соединительная линия 20"/>
          <p:cNvCxnSpPr/>
          <p:nvPr/>
        </p:nvCxnSpPr>
        <p:spPr>
          <a:xfrm flipH="1" flipV="1">
            <a:off x="1714480" y="1980000"/>
            <a:ext cx="160" cy="2160000"/>
          </a:xfrm>
          <a:prstGeom prst="line">
            <a:avLst/>
          </a:prstGeom>
        </p:spPr>
        <p:style>
          <a:lnRef idx="3">
            <a:schemeClr val="accent2"/>
          </a:lnRef>
          <a:fillRef idx="0">
            <a:schemeClr val="accent2"/>
          </a:fillRef>
          <a:effectRef idx="2">
            <a:schemeClr val="accent2"/>
          </a:effectRef>
          <a:fontRef idx="minor">
            <a:schemeClr val="tx1"/>
          </a:fontRef>
        </p:style>
      </p:cxnSp>
      <p:grpSp>
        <p:nvGrpSpPr>
          <p:cNvPr id="23" name="Группа 22"/>
          <p:cNvGrpSpPr/>
          <p:nvPr/>
        </p:nvGrpSpPr>
        <p:grpSpPr>
          <a:xfrm>
            <a:off x="3137540" y="1980000"/>
            <a:ext cx="720080" cy="2160240"/>
            <a:chOff x="3131840" y="1980000"/>
            <a:chExt cx="720080" cy="2160240"/>
          </a:xfrm>
        </p:grpSpPr>
        <p:cxnSp>
          <p:nvCxnSpPr>
            <p:cNvPr id="16" name="Прямая соединительная линия 15"/>
            <p:cNvCxnSpPr/>
            <p:nvPr/>
          </p:nvCxnSpPr>
          <p:spPr>
            <a:xfrm flipH="1">
              <a:off x="3131840" y="1980000"/>
              <a:ext cx="720080" cy="2160240"/>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Прямая соединительная линия 18"/>
            <p:cNvCxnSpPr/>
            <p:nvPr/>
          </p:nvCxnSpPr>
          <p:spPr>
            <a:xfrm>
              <a:off x="3131840" y="1980000"/>
              <a:ext cx="7200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2" name="Прямая соединительная линия 21"/>
            <p:cNvCxnSpPr/>
            <p:nvPr/>
          </p:nvCxnSpPr>
          <p:spPr>
            <a:xfrm flipH="1" flipV="1">
              <a:off x="3131840" y="1980000"/>
              <a:ext cx="160" cy="2160000"/>
            </a:xfrm>
            <a:prstGeom prst="line">
              <a:avLst/>
            </a:prstGeom>
          </p:spPr>
          <p:style>
            <a:lnRef idx="3">
              <a:schemeClr val="accent2"/>
            </a:lnRef>
            <a:fillRef idx="0">
              <a:schemeClr val="accent2"/>
            </a:fillRef>
            <a:effectRef idx="2">
              <a:schemeClr val="accent2"/>
            </a:effectRef>
            <a:fontRef idx="minor">
              <a:schemeClr val="tx1"/>
            </a:fontRef>
          </p:style>
        </p:cxnSp>
      </p:grpSp>
      <p:sp>
        <p:nvSpPr>
          <p:cNvPr id="27" name="TextBox 26"/>
          <p:cNvSpPr txBox="1"/>
          <p:nvPr/>
        </p:nvSpPr>
        <p:spPr>
          <a:xfrm>
            <a:off x="1714480" y="2708920"/>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h</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 name="TextBox 27"/>
          <p:cNvSpPr txBox="1"/>
          <p:nvPr/>
        </p:nvSpPr>
        <p:spPr>
          <a:xfrm>
            <a:off x="1691680" y="4077072"/>
            <a:ext cx="504056" cy="461665"/>
          </a:xfrm>
          <a:prstGeom prst="rect">
            <a:avLst/>
          </a:prstGeom>
          <a:noFill/>
        </p:spPr>
        <p:txBody>
          <a:bodyPr wrap="square" rtlCol="0">
            <a:spAutoFit/>
          </a:bodyPr>
          <a:lstStyle/>
          <a:p>
            <a:r>
              <a:rPr lang="en-US" sz="2400" i="1" dirty="0" smtClean="0">
                <a:ln w="18415" cmpd="sng">
                  <a:solidFill>
                    <a:schemeClr val="bg1">
                      <a:lumMod val="50000"/>
                    </a:schemeClr>
                  </a:solidFill>
                  <a:prstDash val="solid"/>
                </a:ln>
                <a:solidFill>
                  <a:schemeClr val="bg1"/>
                </a:solidFill>
                <a:effectLst>
                  <a:outerShdw blurRad="63500" dir="3600000" algn="tl" rotWithShape="0">
                    <a:srgbClr val="000000">
                      <a:alpha val="70000"/>
                    </a:srgbClr>
                  </a:outerShdw>
                </a:effectLst>
              </a:rPr>
              <a:t>a</a:t>
            </a:r>
            <a:endParaRPr lang="ru-RU" sz="2400" i="1" dirty="0">
              <a:ln w="18415" cmpd="sng">
                <a:solidFill>
                  <a:schemeClr val="bg1">
                    <a:lumMod val="50000"/>
                  </a:schemeClr>
                </a:solidFill>
                <a:prstDash val="solid"/>
              </a:ln>
              <a:solidFill>
                <a:schemeClr val="bg1"/>
              </a:solidFill>
              <a:effectLst>
                <a:outerShdw blurRad="63500" dir="3600000" algn="tl" rotWithShape="0">
                  <a:srgbClr val="000000">
                    <a:alpha val="70000"/>
                  </a:srgbClr>
                </a:outerShdw>
              </a:effectLst>
            </a:endParaRPr>
          </a:p>
        </p:txBody>
      </p:sp>
      <p:sp>
        <p:nvSpPr>
          <p:cNvPr id="29" name="TextBox 28"/>
          <p:cNvSpPr txBox="1"/>
          <p:nvPr/>
        </p:nvSpPr>
        <p:spPr>
          <a:xfrm>
            <a:off x="2627784" y="1556792"/>
            <a:ext cx="504056" cy="461665"/>
          </a:xfrm>
          <a:prstGeom prst="rect">
            <a:avLst/>
          </a:prstGeom>
          <a:noFill/>
        </p:spPr>
        <p:txBody>
          <a:bodyPr wrap="square" rtlCol="0">
            <a:spAutoFit/>
          </a:bodyPr>
          <a:lstStyle/>
          <a:p>
            <a:r>
              <a:rPr lang="ru-RU"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TextBox 29"/>
          <p:cNvSpPr txBox="1"/>
          <p:nvPr/>
        </p:nvSpPr>
        <p:spPr>
          <a:xfrm>
            <a:off x="3635896" y="2823319"/>
            <a:ext cx="504056" cy="461665"/>
          </a:xfrm>
          <a:prstGeom prst="rect">
            <a:avLst/>
          </a:prstGeom>
          <a:noFill/>
        </p:spPr>
        <p:txBody>
          <a:bodyPr wrap="square" rtlCol="0">
            <a:spAutoFit/>
          </a:bodyPr>
          <a:lstStyle/>
          <a:p>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 name="TextBox 30"/>
          <p:cNvSpPr txBox="1"/>
          <p:nvPr/>
        </p:nvSpPr>
        <p:spPr>
          <a:xfrm>
            <a:off x="1000100" y="2780928"/>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b</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mc:AlternateContent xmlns:mc="http://schemas.openxmlformats.org/markup-compatibility/2006">
        <mc:Choice xmlns:a14="http://schemas.microsoft.com/office/drawing/2010/main" xmlns="" Requires="a14">
          <p:sp>
            <p:nvSpPr>
              <p:cNvPr id="32" name="TextBox 31"/>
              <p:cNvSpPr txBox="1"/>
              <p:nvPr/>
            </p:nvSpPr>
            <p:spPr>
              <a:xfrm>
                <a:off x="1287155" y="5601434"/>
                <a:ext cx="1726563" cy="70788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a typeface="Cambria Math" panose="02040503050406030204" pitchFamily="18" charset="0"/>
                  </a:rPr>
                  <a:t>S</a:t>
                </a:r>
                <a14:m>
                  <m:oMath xmlns:m="http://schemas.openxmlformats.org/officeDocument/2006/math">
                    <m:r>
                      <a:rPr lang="en-US" sz="4000" b="1" i="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 </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𝑎</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𝒉</m:t>
                    </m:r>
                  </m:oMath>
                </a14:m>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ndParaRPr>
              </a:p>
            </p:txBody>
          </p:sp>
        </mc:Choice>
        <mc:Fallback>
          <p:sp>
            <p:nvSpPr>
              <p:cNvPr id="32" name="TextBox 31"/>
              <p:cNvSpPr txBox="1">
                <a:spLocks noRot="1" noChangeAspect="1" noMove="1" noResize="1" noEditPoints="1" noAdjustHandles="1" noChangeArrowheads="1" noChangeShapeType="1" noTextEdit="1"/>
              </p:cNvSpPr>
              <p:nvPr/>
            </p:nvSpPr>
            <p:spPr>
              <a:xfrm>
                <a:off x="1287155" y="5601434"/>
                <a:ext cx="1726563" cy="707886"/>
              </a:xfrm>
              <a:prstGeom prst="rect">
                <a:avLst/>
              </a:prstGeom>
              <a:blipFill rotWithShape="1">
                <a:blip r:embed="rId2"/>
                <a:stretch>
                  <a:fillRect l="-16254" t="-19828" b="-50000"/>
                </a:stretch>
              </a:blipFill>
            </p:spPr>
            <p:txBody>
              <a:bodyPr/>
              <a:lstStyle/>
              <a:p>
                <a:r>
                  <a:rPr lang="ru-RU">
                    <a:noFill/>
                  </a:rPr>
                  <a:t> </a:t>
                </a:r>
              </a:p>
            </p:txBody>
          </p:sp>
        </mc:Fallback>
      </mc:AlternateContent>
    </p:spTree>
    <p:extLst>
      <p:ext uri="{BB962C8B-B14F-4D97-AF65-F5344CB8AC3E}">
        <p14:creationId xmlns:p14="http://schemas.microsoft.com/office/powerpoint/2010/main" xmlns="" val="386433875"/>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8.33333E-7 -4.81481E-6 L -0.23611 0.00139 " pathEditMode="relative" rAng="0" ptsTypes="AA">
                                      <p:cBhvr>
                                        <p:cTn id="6" dur="2000" fill="hold"/>
                                        <p:tgtEl>
                                          <p:spTgt spid="23"/>
                                        </p:tgtEl>
                                        <p:attrNameLst>
                                          <p:attrName>ppt_x</p:attrName>
                                          <p:attrName>ppt_y</p:attrName>
                                        </p:attrNameLst>
                                      </p:cBhvr>
                                      <p:rCtr x="-11806"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ромба</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Объект 2"/>
          <p:cNvSpPr>
            <a:spLocks noGrp="1"/>
          </p:cNvSpPr>
          <p:nvPr>
            <p:ph sz="half" idx="1"/>
          </p:nvPr>
        </p:nvSpPr>
        <p:spPr>
          <a:xfrm>
            <a:off x="4637856" y="1600200"/>
            <a:ext cx="4038600" cy="4525963"/>
          </a:xfrm>
        </p:spPr>
        <p:txBody>
          <a:bodyPr>
            <a:normAutofit/>
          </a:bodyPr>
          <a:lstStyle/>
          <a:p>
            <a:pPr marL="0" indent="0">
              <a:buNone/>
            </a:pP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ромба равна половине произведения его диагоналей</a:t>
            </a:r>
          </a:p>
        </p:txBody>
      </p:sp>
      <p:grpSp>
        <p:nvGrpSpPr>
          <p:cNvPr id="36" name="Группа 35"/>
          <p:cNvGrpSpPr/>
          <p:nvPr/>
        </p:nvGrpSpPr>
        <p:grpSpPr>
          <a:xfrm>
            <a:off x="251520" y="1268760"/>
            <a:ext cx="2880320" cy="2151400"/>
            <a:chOff x="251520" y="1980000"/>
            <a:chExt cx="2880320" cy="1440160"/>
          </a:xfrm>
        </p:grpSpPr>
        <p:cxnSp>
          <p:nvCxnSpPr>
            <p:cNvPr id="9" name="Прямая соединительная линия 8"/>
            <p:cNvCxnSpPr/>
            <p:nvPr/>
          </p:nvCxnSpPr>
          <p:spPr>
            <a:xfrm flipH="1">
              <a:off x="251520" y="1980000"/>
              <a:ext cx="1440160" cy="1440160"/>
            </a:xfrm>
            <a:prstGeom prst="line">
              <a:avLst/>
            </a:prstGeom>
          </p:spPr>
          <p:style>
            <a:lnRef idx="3">
              <a:schemeClr val="accent5"/>
            </a:lnRef>
            <a:fillRef idx="0">
              <a:schemeClr val="accent5"/>
            </a:fillRef>
            <a:effectRef idx="2">
              <a:schemeClr val="accent5"/>
            </a:effectRef>
            <a:fontRef idx="minor">
              <a:schemeClr val="tx1"/>
            </a:fontRef>
          </p:style>
        </p:cxnSp>
        <p:cxnSp>
          <p:nvCxnSpPr>
            <p:cNvPr id="11" name="Прямая соединительная линия 10"/>
            <p:cNvCxnSpPr/>
            <p:nvPr/>
          </p:nvCxnSpPr>
          <p:spPr>
            <a:xfrm>
              <a:off x="1691680" y="1980000"/>
              <a:ext cx="1440160" cy="1440160"/>
            </a:xfrm>
            <a:prstGeom prst="line">
              <a:avLst/>
            </a:prstGeom>
          </p:spPr>
          <p:style>
            <a:lnRef idx="3">
              <a:schemeClr val="accent5"/>
            </a:lnRef>
            <a:fillRef idx="0">
              <a:schemeClr val="accent5"/>
            </a:fillRef>
            <a:effectRef idx="2">
              <a:schemeClr val="accent5"/>
            </a:effectRef>
            <a:fontRef idx="minor">
              <a:schemeClr val="tx1"/>
            </a:fontRef>
          </p:style>
        </p:cxnSp>
        <p:cxnSp>
          <p:nvCxnSpPr>
            <p:cNvPr id="21" name="Прямая соединительная линия 20"/>
            <p:cNvCxnSpPr/>
            <p:nvPr/>
          </p:nvCxnSpPr>
          <p:spPr>
            <a:xfrm>
              <a:off x="1691680" y="1980000"/>
              <a:ext cx="0" cy="1440160"/>
            </a:xfrm>
            <a:prstGeom prst="line">
              <a:avLst/>
            </a:prstGeom>
          </p:spPr>
          <p:style>
            <a:lnRef idx="3">
              <a:schemeClr val="accent2"/>
            </a:lnRef>
            <a:fillRef idx="0">
              <a:schemeClr val="accent2"/>
            </a:fillRef>
            <a:effectRef idx="2">
              <a:schemeClr val="accent2"/>
            </a:effectRef>
            <a:fontRef idx="minor">
              <a:schemeClr val="tx1"/>
            </a:fontRef>
          </p:style>
        </p:cxnSp>
        <p:cxnSp>
          <p:nvCxnSpPr>
            <p:cNvPr id="30" name="Прямая соединительная линия 29"/>
            <p:cNvCxnSpPr/>
            <p:nvPr/>
          </p:nvCxnSpPr>
          <p:spPr>
            <a:xfrm flipH="1">
              <a:off x="251520" y="3420000"/>
              <a:ext cx="2880320" cy="0"/>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35" name="Группа 34"/>
          <p:cNvGrpSpPr/>
          <p:nvPr/>
        </p:nvGrpSpPr>
        <p:grpSpPr>
          <a:xfrm>
            <a:off x="1691680" y="3416300"/>
            <a:ext cx="1440160" cy="2160240"/>
            <a:chOff x="2411760" y="4140000"/>
            <a:chExt cx="1440160" cy="1440160"/>
          </a:xfrm>
        </p:grpSpPr>
        <p:cxnSp>
          <p:nvCxnSpPr>
            <p:cNvPr id="13" name="Прямая соединительная линия 12"/>
            <p:cNvCxnSpPr/>
            <p:nvPr/>
          </p:nvCxnSpPr>
          <p:spPr>
            <a:xfrm flipH="1">
              <a:off x="2411760" y="4140000"/>
              <a:ext cx="1440160" cy="1440160"/>
            </a:xfrm>
            <a:prstGeom prst="line">
              <a:avLst/>
            </a:prstGeom>
          </p:spPr>
          <p:style>
            <a:lnRef idx="3">
              <a:schemeClr val="accent5"/>
            </a:lnRef>
            <a:fillRef idx="0">
              <a:schemeClr val="accent5"/>
            </a:fillRef>
            <a:effectRef idx="2">
              <a:schemeClr val="accent5"/>
            </a:effectRef>
            <a:fontRef idx="minor">
              <a:schemeClr val="tx1"/>
            </a:fontRef>
          </p:style>
        </p:cxnSp>
        <p:cxnSp>
          <p:nvCxnSpPr>
            <p:cNvPr id="19" name="Прямая соединительная линия 18"/>
            <p:cNvCxnSpPr/>
            <p:nvPr/>
          </p:nvCxnSpPr>
          <p:spPr>
            <a:xfrm flipV="1">
              <a:off x="2411760" y="4140000"/>
              <a:ext cx="0" cy="1440160"/>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Прямая соединительная линия 30"/>
            <p:cNvCxnSpPr/>
            <p:nvPr/>
          </p:nvCxnSpPr>
          <p:spPr>
            <a:xfrm flipH="1">
              <a:off x="2411760" y="4140000"/>
              <a:ext cx="1440160" cy="0"/>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34" name="Группа 33"/>
          <p:cNvGrpSpPr/>
          <p:nvPr/>
        </p:nvGrpSpPr>
        <p:grpSpPr>
          <a:xfrm>
            <a:off x="251520" y="3416300"/>
            <a:ext cx="1440160" cy="2160240"/>
            <a:chOff x="251520" y="4140000"/>
            <a:chExt cx="1440160" cy="1440160"/>
          </a:xfrm>
        </p:grpSpPr>
        <p:cxnSp>
          <p:nvCxnSpPr>
            <p:cNvPr id="15" name="Прямая соединительная линия 14"/>
            <p:cNvCxnSpPr/>
            <p:nvPr/>
          </p:nvCxnSpPr>
          <p:spPr>
            <a:xfrm flipH="1" flipV="1">
              <a:off x="251520" y="4140000"/>
              <a:ext cx="1440160" cy="1440160"/>
            </a:xfrm>
            <a:prstGeom prst="line">
              <a:avLst/>
            </a:prstGeom>
          </p:spPr>
          <p:style>
            <a:lnRef idx="3">
              <a:schemeClr val="accent5"/>
            </a:lnRef>
            <a:fillRef idx="0">
              <a:schemeClr val="accent5"/>
            </a:fillRef>
            <a:effectRef idx="2">
              <a:schemeClr val="accent5"/>
            </a:effectRef>
            <a:fontRef idx="minor">
              <a:schemeClr val="tx1"/>
            </a:fontRef>
          </p:style>
        </p:cxnSp>
        <p:cxnSp>
          <p:nvCxnSpPr>
            <p:cNvPr id="28" name="Прямая соединительная линия 27"/>
            <p:cNvCxnSpPr/>
            <p:nvPr/>
          </p:nvCxnSpPr>
          <p:spPr>
            <a:xfrm flipV="1">
              <a:off x="1691680" y="4140000"/>
              <a:ext cx="0" cy="1440160"/>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Прямая соединительная линия 31"/>
            <p:cNvCxnSpPr/>
            <p:nvPr/>
          </p:nvCxnSpPr>
          <p:spPr>
            <a:xfrm flipH="1">
              <a:off x="251520" y="4140000"/>
              <a:ext cx="1440160" cy="0"/>
            </a:xfrm>
            <a:prstGeom prst="line">
              <a:avLst/>
            </a:prstGeom>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xmlns="" Requires="a14">
          <p:sp>
            <p:nvSpPr>
              <p:cNvPr id="37" name="TextBox 36"/>
              <p:cNvSpPr txBox="1"/>
              <p:nvPr/>
            </p:nvSpPr>
            <p:spPr>
              <a:xfrm>
                <a:off x="1287155" y="5563799"/>
                <a:ext cx="2585195" cy="96154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a typeface="Cambria Math" panose="02040503050406030204" pitchFamily="18" charset="0"/>
                  </a:rPr>
                  <a:t>S</a:t>
                </a:r>
                <a14:m>
                  <m:oMath xmlns:m="http://schemas.openxmlformats.org/officeDocument/2006/math">
                    <m:r>
                      <a:rPr lang="en-US" sz="4000" b="1" i="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 </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f>
                      <m:fPr>
                        <m:ctrlP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ctrlPr>
                      </m:fPr>
                      <m:num>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1</m:t>
                        </m:r>
                      </m:num>
                      <m:den>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2</m:t>
                        </m:r>
                      </m:den>
                    </m:f>
                    <m:sSub>
                      <m:sSubPr>
                        <m:ctrlP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ctrlPr>
                      </m:sSubPr>
                      <m:e>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𝒅</m:t>
                        </m:r>
                      </m:e>
                      <m:sub>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𝟏</m:t>
                        </m:r>
                      </m:sub>
                    </m:sSub>
                    <m:sSub>
                      <m:sSubPr>
                        <m:ctrlP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ctrlPr>
                      </m:sSubPr>
                      <m:e>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𝒅</m:t>
                        </m:r>
                      </m:e>
                      <m:sub>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𝟐</m:t>
                        </m:r>
                      </m:sub>
                    </m:sSub>
                  </m:oMath>
                </a14:m>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ndParaRPr>
              </a:p>
            </p:txBody>
          </p:sp>
        </mc:Choice>
        <mc:Fallback>
          <p:sp>
            <p:nvSpPr>
              <p:cNvPr id="37" name="TextBox 36"/>
              <p:cNvSpPr txBox="1">
                <a:spLocks noRot="1" noChangeAspect="1" noMove="1" noResize="1" noEditPoints="1" noAdjustHandles="1" noChangeArrowheads="1" noChangeShapeType="1" noTextEdit="1"/>
              </p:cNvSpPr>
              <p:nvPr/>
            </p:nvSpPr>
            <p:spPr>
              <a:xfrm>
                <a:off x="1287155" y="5563799"/>
                <a:ext cx="2585195" cy="961545"/>
              </a:xfrm>
              <a:prstGeom prst="rect">
                <a:avLst/>
              </a:prstGeom>
              <a:blipFill rotWithShape="1">
                <a:blip r:embed="rId2"/>
                <a:stretch>
                  <a:fillRect l="-11085" t="-3185" b="-22930"/>
                </a:stretch>
              </a:blipFill>
            </p:spPr>
            <p:txBody>
              <a:bodyPr/>
              <a:lstStyle/>
              <a:p>
                <a:r>
                  <a:rPr lang="ru-RU">
                    <a:noFill/>
                  </a:rPr>
                  <a:t> </a:t>
                </a:r>
              </a:p>
            </p:txBody>
          </p:sp>
        </mc:Fallback>
      </mc:AlternateContent>
    </p:spTree>
    <p:extLst>
      <p:ext uri="{BB962C8B-B14F-4D97-AF65-F5344CB8AC3E}">
        <p14:creationId xmlns:p14="http://schemas.microsoft.com/office/powerpoint/2010/main" xmlns="" val="386433875"/>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afterEffect">
                                  <p:stCondLst>
                                    <p:cond delay="0"/>
                                  </p:stCondLst>
                                  <p:childTnLst>
                                    <p:animMotion origin="layout" path="M 1.38778E-17 2.59259E-6 L 0.15747 -0.31482 " pathEditMode="relative" rAng="0" ptsTypes="AA">
                                      <p:cBhvr>
                                        <p:cTn id="6" dur="2000" fill="hold"/>
                                        <p:tgtEl>
                                          <p:spTgt spid="34"/>
                                        </p:tgtEl>
                                        <p:attrNameLst>
                                          <p:attrName>ppt_x</p:attrName>
                                          <p:attrName>ppt_y</p:attrName>
                                        </p:attrNameLst>
                                      </p:cBhvr>
                                      <p:rCtr x="7865" y="-15741"/>
                                    </p:animMotion>
                                  </p:childTnLst>
                                </p:cTn>
                              </p:par>
                              <p:par>
                                <p:cTn id="7" presetID="42" presetClass="path" presetSubtype="0" repeatCount="indefinite" accel="50000" decel="50000" autoRev="1" fill="hold" nodeType="withEffect">
                                  <p:stCondLst>
                                    <p:cond delay="0"/>
                                  </p:stCondLst>
                                  <p:childTnLst>
                                    <p:animMotion origin="layout" path="M 4.72222E-6 2.59259E-6 L -0.15747 -0.31482 " pathEditMode="relative" rAng="0" ptsTypes="AA">
                                      <p:cBhvr>
                                        <p:cTn id="8" dur="2000" fill="hold"/>
                                        <p:tgtEl>
                                          <p:spTgt spid="35"/>
                                        </p:tgtEl>
                                        <p:attrNameLst>
                                          <p:attrName>ppt_x</p:attrName>
                                          <p:attrName>ppt_y</p:attrName>
                                        </p:attrNameLst>
                                      </p:cBhvr>
                                      <p:rCtr x="-7882" y="-15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p:txBody>
          <a:bodyPr>
            <a:normAutofit/>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много угольника</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Объект 2"/>
          <p:cNvSpPr>
            <a:spLocks noGrp="1"/>
          </p:cNvSpPr>
          <p:nvPr>
            <p:ph sz="half" idx="1"/>
          </p:nvPr>
        </p:nvSpPr>
        <p:spPr>
          <a:xfrm>
            <a:off x="3851920" y="1268760"/>
            <a:ext cx="4896544" cy="5256584"/>
          </a:xfrm>
        </p:spPr>
        <p:txBody>
          <a:bodyPr>
            <a:normAutofit lnSpcReduction="10000"/>
          </a:bodyPr>
          <a:lstStyle/>
          <a:p>
            <a:pPr marL="0" indent="0">
              <a:buNone/>
            </a:pP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Для того чтобы вычислить площадь правильного многоугольника его разбивают на равные треугольники с общей вершиной в центре вписанной окружности. А площадь правильного многоугольника равна произведению его полупериметра на радиус вписанной окружности правильного многоугольника</a:t>
            </a:r>
          </a:p>
        </p:txBody>
      </p:sp>
      <p:sp>
        <p:nvSpPr>
          <p:cNvPr id="6" name="Правильный пятиугольник 5"/>
          <p:cNvSpPr/>
          <p:nvPr/>
        </p:nvSpPr>
        <p:spPr>
          <a:xfrm>
            <a:off x="417920" y="1700808"/>
            <a:ext cx="2569904" cy="2447527"/>
          </a:xfrm>
          <a:prstGeom prst="pentagon">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grpSp>
        <p:nvGrpSpPr>
          <p:cNvPr id="25" name="Группа 24"/>
          <p:cNvGrpSpPr/>
          <p:nvPr/>
        </p:nvGrpSpPr>
        <p:grpSpPr>
          <a:xfrm>
            <a:off x="912292" y="3068960"/>
            <a:ext cx="1588284" cy="1078527"/>
            <a:chOff x="908730" y="3069808"/>
            <a:chExt cx="1588284" cy="1078527"/>
          </a:xfrm>
        </p:grpSpPr>
        <p:cxnSp>
          <p:nvCxnSpPr>
            <p:cNvPr id="10" name="Прямая соединительная линия 9"/>
            <p:cNvCxnSpPr>
              <a:stCxn id="6" idx="2"/>
            </p:cNvCxnSpPr>
            <p:nvPr/>
          </p:nvCxnSpPr>
          <p:spPr>
            <a:xfrm flipV="1">
              <a:off x="908730" y="3069808"/>
              <a:ext cx="794142" cy="1078521"/>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Прямая соединительная линия 11"/>
            <p:cNvCxnSpPr>
              <a:stCxn id="6" idx="4"/>
            </p:cNvCxnSpPr>
            <p:nvPr/>
          </p:nvCxnSpPr>
          <p:spPr>
            <a:xfrm flipH="1" flipV="1">
              <a:off x="1702872" y="3086418"/>
              <a:ext cx="794142" cy="1061911"/>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Прямая соединительная линия 21"/>
            <p:cNvCxnSpPr>
              <a:endCxn id="6" idx="3"/>
            </p:cNvCxnSpPr>
            <p:nvPr/>
          </p:nvCxnSpPr>
          <p:spPr>
            <a:xfrm>
              <a:off x="1702872" y="3069808"/>
              <a:ext cx="0" cy="1078527"/>
            </a:xfrm>
            <a:prstGeom prst="line">
              <a:avLst/>
            </a:prstGeom>
          </p:spPr>
          <p:style>
            <a:lnRef idx="3">
              <a:schemeClr val="accent5"/>
            </a:lnRef>
            <a:fillRef idx="0">
              <a:schemeClr val="accent5"/>
            </a:fillRef>
            <a:effectRef idx="2">
              <a:schemeClr val="accent5"/>
            </a:effectRef>
            <a:fontRef idx="minor">
              <a:schemeClr val="tx1"/>
            </a:fontRef>
          </p:style>
        </p:cxnSp>
        <p:cxnSp>
          <p:nvCxnSpPr>
            <p:cNvPr id="24" name="Прямая соединительная линия 23"/>
            <p:cNvCxnSpPr>
              <a:stCxn id="6" idx="2"/>
              <a:endCxn id="6" idx="4"/>
            </p:cNvCxnSpPr>
            <p:nvPr/>
          </p:nvCxnSpPr>
          <p:spPr>
            <a:xfrm>
              <a:off x="908730" y="4148329"/>
              <a:ext cx="1588284"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36" name="Группа 35"/>
          <p:cNvGrpSpPr/>
          <p:nvPr/>
        </p:nvGrpSpPr>
        <p:grpSpPr>
          <a:xfrm>
            <a:off x="417923" y="1700808"/>
            <a:ext cx="2569898" cy="2447521"/>
            <a:chOff x="417923" y="1700808"/>
            <a:chExt cx="2569898" cy="2447521"/>
          </a:xfrm>
        </p:grpSpPr>
        <p:grpSp>
          <p:nvGrpSpPr>
            <p:cNvPr id="31" name="Группа 30"/>
            <p:cNvGrpSpPr/>
            <p:nvPr/>
          </p:nvGrpSpPr>
          <p:grpSpPr>
            <a:xfrm>
              <a:off x="417923" y="1700808"/>
              <a:ext cx="2569898" cy="2435572"/>
              <a:chOff x="417923" y="1700808"/>
              <a:chExt cx="2569898" cy="2435572"/>
            </a:xfrm>
          </p:grpSpPr>
          <p:cxnSp>
            <p:nvCxnSpPr>
              <p:cNvPr id="8" name="Прямая соединительная линия 7"/>
              <p:cNvCxnSpPr>
                <a:stCxn id="6" idx="0"/>
              </p:cNvCxnSpPr>
              <p:nvPr/>
            </p:nvCxnSpPr>
            <p:spPr>
              <a:xfrm>
                <a:off x="1702872" y="1700808"/>
                <a:ext cx="0"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a:stCxn id="6" idx="1"/>
              </p:cNvCxnSpPr>
              <p:nvPr/>
            </p:nvCxnSpPr>
            <p:spPr>
              <a:xfrm>
                <a:off x="417923" y="2635678"/>
                <a:ext cx="1284949" cy="433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a:stCxn id="6" idx="5"/>
              </p:cNvCxnSpPr>
              <p:nvPr/>
            </p:nvCxnSpPr>
            <p:spPr>
              <a:xfrm flipH="1">
                <a:off x="1702872" y="2635678"/>
                <a:ext cx="1284949" cy="433282"/>
              </a:xfrm>
              <a:prstGeom prst="line">
                <a:avLst/>
              </a:prstGeom>
            </p:spPr>
            <p:style>
              <a:lnRef idx="1">
                <a:schemeClr val="accent1"/>
              </a:lnRef>
              <a:fillRef idx="0">
                <a:schemeClr val="accent1"/>
              </a:fillRef>
              <a:effectRef idx="0">
                <a:schemeClr val="accent1"/>
              </a:effectRef>
              <a:fontRef idx="minor">
                <a:schemeClr val="tx1"/>
              </a:fontRef>
            </p:style>
          </p:cxnSp>
          <p:sp>
            <p:nvSpPr>
              <p:cNvPr id="28" name="Овал 27"/>
              <p:cNvSpPr/>
              <p:nvPr/>
            </p:nvSpPr>
            <p:spPr>
              <a:xfrm>
                <a:off x="624260" y="1976140"/>
                <a:ext cx="2160240" cy="2160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33" name="Прямая соединительная линия 32"/>
            <p:cNvCxnSpPr>
              <a:endCxn id="6" idx="4"/>
            </p:cNvCxnSpPr>
            <p:nvPr/>
          </p:nvCxnSpPr>
          <p:spPr>
            <a:xfrm>
              <a:off x="1702872" y="3056260"/>
              <a:ext cx="794142" cy="10920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a:endCxn id="6" idx="2"/>
            </p:cNvCxnSpPr>
            <p:nvPr/>
          </p:nvCxnSpPr>
          <p:spPr>
            <a:xfrm flipH="1">
              <a:off x="908730" y="3068960"/>
              <a:ext cx="797704" cy="1079369"/>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xmlns="" Requires="a14">
          <p:sp>
            <p:nvSpPr>
              <p:cNvPr id="37" name="TextBox 36"/>
              <p:cNvSpPr txBox="1"/>
              <p:nvPr/>
            </p:nvSpPr>
            <p:spPr>
              <a:xfrm>
                <a:off x="1287155" y="5563799"/>
                <a:ext cx="2286716" cy="96154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a typeface="Cambria Math" panose="02040503050406030204" pitchFamily="18" charset="0"/>
                  </a:rPr>
                  <a:t>S</a:t>
                </a:r>
                <a14:m>
                  <m:oMath xmlns:m="http://schemas.openxmlformats.org/officeDocument/2006/math">
                    <m:r>
                      <a:rPr lang="en-US" sz="4000" b="1" i="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 </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f>
                      <m:fPr>
                        <m:ctrlP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ctrlPr>
                      </m:fPr>
                      <m:num>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1</m:t>
                        </m:r>
                      </m:num>
                      <m:den>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2</m:t>
                        </m:r>
                      </m:den>
                    </m:f>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𝒂</m:t>
                    </m:r>
                    <m:sSub>
                      <m:sSubPr>
                        <m:ctrlP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ctrlPr>
                      </m:sSubPr>
                      <m:e>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𝒓</m:t>
                        </m:r>
                      </m:e>
                      <m:sub>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𝒏</m:t>
                        </m:r>
                      </m:sub>
                    </m:sSub>
                  </m:oMath>
                </a14:m>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ndParaRPr>
              </a:p>
            </p:txBody>
          </p:sp>
        </mc:Choice>
        <mc:Fallback>
          <p:sp>
            <p:nvSpPr>
              <p:cNvPr id="37" name="TextBox 36"/>
              <p:cNvSpPr txBox="1">
                <a:spLocks noRot="1" noChangeAspect="1" noMove="1" noResize="1" noEditPoints="1" noAdjustHandles="1" noChangeArrowheads="1" noChangeShapeType="1" noTextEdit="1"/>
              </p:cNvSpPr>
              <p:nvPr/>
            </p:nvSpPr>
            <p:spPr>
              <a:xfrm>
                <a:off x="1287155" y="5563799"/>
                <a:ext cx="2286716" cy="961545"/>
              </a:xfrm>
              <a:prstGeom prst="rect">
                <a:avLst/>
              </a:prstGeom>
              <a:blipFill rotWithShape="1">
                <a:blip r:embed="rId2"/>
                <a:stretch>
                  <a:fillRect l="-12533" t="-3185" b="-22930"/>
                </a:stretch>
              </a:blipFill>
            </p:spPr>
            <p:txBody>
              <a:bodyPr/>
              <a:lstStyle/>
              <a:p>
                <a:r>
                  <a:rPr lang="ru-RU">
                    <a:noFill/>
                  </a:rPr>
                  <a:t> </a:t>
                </a:r>
              </a:p>
            </p:txBody>
          </p:sp>
        </mc:Fallback>
      </mc:AlternateContent>
      <p:sp>
        <p:nvSpPr>
          <p:cNvPr id="38" name="TextBox 37"/>
          <p:cNvSpPr txBox="1"/>
          <p:nvPr/>
        </p:nvSpPr>
        <p:spPr>
          <a:xfrm>
            <a:off x="1691680" y="3615407"/>
            <a:ext cx="504056" cy="461665"/>
          </a:xfrm>
          <a:prstGeom prst="rect">
            <a:avLst/>
          </a:prstGeom>
          <a:noFill/>
        </p:spPr>
        <p:txBody>
          <a:bodyPr wrap="square" rtlCol="0">
            <a:spAutoFit/>
          </a:bodyPr>
          <a:lstStyle/>
          <a:p>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a:t>
            </a:r>
            <a:r>
              <a:rPr lang="en-US" sz="2400" i="1" baseline="-25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a:t>
            </a:r>
            <a:endParaRPr lang="ru-RU" sz="2400" i="1"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9" name="TextBox 38"/>
          <p:cNvSpPr txBox="1"/>
          <p:nvPr/>
        </p:nvSpPr>
        <p:spPr>
          <a:xfrm>
            <a:off x="1547664" y="4148335"/>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a</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86433875"/>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500"/>
                                  </p:stCondLst>
                                  <p:childTnLst>
                                    <p:anim calcmode="discrete" valueType="str">
                                      <p:cBhvr>
                                        <p:cTn id="6" dur="2000" fill="hold"/>
                                        <p:tgtEl>
                                          <p:spTgt spid="2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childTnLst>
                                    <p:anim calcmode="discrete" valueType="str">
                                      <p:cBhvr>
                                        <p:cTn id="8" dur="2000" fill="hold"/>
                                        <p:tgtEl>
                                          <p:spTgt spid="3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круга</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Объект 7"/>
          <p:cNvSpPr>
            <a:spLocks noGrp="1"/>
          </p:cNvSpPr>
          <p:nvPr>
            <p:ph sz="half" idx="2"/>
          </p:nvPr>
        </p:nvSpPr>
        <p:spPr>
          <a:xfrm>
            <a:off x="4355976" y="1196752"/>
            <a:ext cx="4608512" cy="5400600"/>
          </a:xfrm>
        </p:spPr>
        <p:txBody>
          <a:bodyPr>
            <a:normAutofit lnSpcReduction="10000"/>
          </a:bodyPr>
          <a:lstStyle/>
          <a:p>
            <a:pPr marL="0" indent="0">
              <a:buNone/>
            </a:pP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П</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ри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неограниченном увеличении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сторон</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форма многоугольника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стремится» к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окружности</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Исходя из формулы площади многоугольника можно вывести формулу площади круга: </a:t>
            </a:r>
          </a:p>
          <a:p>
            <a:pPr marL="0" indent="0">
              <a:buNone/>
            </a:pPr>
            <a:r>
              <a:rPr lang="en-US" sz="5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 = ⅟₂ Cr</a:t>
            </a:r>
            <a:endParaRPr lang="ru-RU" sz="5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где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 – длина окружности;</a:t>
            </a:r>
          </a:p>
          <a:p>
            <a:pPr marL="0" indent="0">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 -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радиус</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4" name="Группа 13"/>
          <p:cNvGrpSpPr/>
          <p:nvPr/>
        </p:nvGrpSpPr>
        <p:grpSpPr>
          <a:xfrm>
            <a:off x="1979712" y="2996952"/>
            <a:ext cx="2304256" cy="2232248"/>
            <a:chOff x="1691680" y="3861048"/>
            <a:chExt cx="1944216" cy="1944216"/>
          </a:xfrm>
          <a:solidFill>
            <a:schemeClr val="tx2">
              <a:lumMod val="40000"/>
              <a:lumOff val="60000"/>
            </a:schemeClr>
          </a:solidFill>
        </p:grpSpPr>
        <p:sp>
          <p:nvSpPr>
            <p:cNvPr id="10" name="Овал 9"/>
            <p:cNvSpPr/>
            <p:nvPr/>
          </p:nvSpPr>
          <p:spPr>
            <a:xfrm>
              <a:off x="1691680" y="3861048"/>
              <a:ext cx="1944216" cy="1944216"/>
            </a:xfrm>
            <a:prstGeom prst="ellipse">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1" name="Десятиугольник 10"/>
            <p:cNvSpPr/>
            <p:nvPr/>
          </p:nvSpPr>
          <p:spPr>
            <a:xfrm>
              <a:off x="1709924" y="3878808"/>
              <a:ext cx="1908696" cy="1908696"/>
            </a:xfrm>
            <a:prstGeom prst="decagon">
              <a:avLst/>
            </a:prstGeom>
            <a:grpFill/>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grpSp>
      <p:grpSp>
        <p:nvGrpSpPr>
          <p:cNvPr id="13" name="Группа 12"/>
          <p:cNvGrpSpPr/>
          <p:nvPr/>
        </p:nvGrpSpPr>
        <p:grpSpPr>
          <a:xfrm>
            <a:off x="107504" y="980728"/>
            <a:ext cx="2232248" cy="2350864"/>
            <a:chOff x="539552" y="1438176"/>
            <a:chExt cx="1944216" cy="1990824"/>
          </a:xfrm>
          <a:solidFill>
            <a:schemeClr val="tx2">
              <a:lumMod val="40000"/>
              <a:lumOff val="60000"/>
            </a:schemeClr>
          </a:solidFill>
        </p:grpSpPr>
        <p:sp>
          <p:nvSpPr>
            <p:cNvPr id="9" name="Овал 8"/>
            <p:cNvSpPr/>
            <p:nvPr/>
          </p:nvSpPr>
          <p:spPr>
            <a:xfrm>
              <a:off x="539552" y="1484784"/>
              <a:ext cx="1944216" cy="1944216"/>
            </a:xfrm>
            <a:prstGeom prst="ellipse">
              <a:avLst/>
            </a:prstGeom>
            <a:grpFill/>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2" name="Семиугольник 11"/>
            <p:cNvSpPr/>
            <p:nvPr/>
          </p:nvSpPr>
          <p:spPr>
            <a:xfrm>
              <a:off x="539552" y="1438176"/>
              <a:ext cx="1944216" cy="1944216"/>
            </a:xfrm>
            <a:prstGeom prst="heptagon">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mc:AlternateContent xmlns:mc="http://schemas.openxmlformats.org/markup-compatibility/2006">
        <mc:Choice xmlns:a14="http://schemas.microsoft.com/office/drawing/2010/main" xmlns="" Requires="a14">
          <p:sp>
            <p:nvSpPr>
              <p:cNvPr id="15" name="TextBox 14"/>
              <p:cNvSpPr txBox="1"/>
              <p:nvPr/>
            </p:nvSpPr>
            <p:spPr>
              <a:xfrm>
                <a:off x="891078" y="5461487"/>
                <a:ext cx="2021900" cy="96154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a typeface="Cambria Math" panose="02040503050406030204" pitchFamily="18" charset="0"/>
                  </a:rPr>
                  <a:t>S</a:t>
                </a:r>
                <a14:m>
                  <m:oMath xmlns:m="http://schemas.openxmlformats.org/officeDocument/2006/math">
                    <m:r>
                      <a:rPr lang="en-US" sz="4000" b="1" i="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 </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f>
                      <m:fPr>
                        <m:ctrlP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ctrlPr>
                      </m:fPr>
                      <m:num>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1</m:t>
                        </m:r>
                      </m:num>
                      <m:den>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2</m:t>
                        </m:r>
                      </m:den>
                    </m:f>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𝑪𝒓</m:t>
                    </m:r>
                  </m:oMath>
                </a14:m>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891078" y="5461487"/>
                <a:ext cx="2021900" cy="961545"/>
              </a:xfrm>
              <a:prstGeom prst="rect">
                <a:avLst/>
              </a:prstGeom>
              <a:blipFill rotWithShape="1">
                <a:blip r:embed="rId2"/>
                <a:stretch>
                  <a:fillRect l="-14157" t="-3165" b="-22785"/>
                </a:stretch>
              </a:blipFill>
            </p:spPr>
            <p:txBody>
              <a:bodyPr/>
              <a:lstStyle/>
              <a:p>
                <a:r>
                  <a:rPr lang="ru-RU">
                    <a:noFill/>
                  </a:rPr>
                  <a:t> </a:t>
                </a:r>
              </a:p>
            </p:txBody>
          </p:sp>
        </mc:Fallback>
      </mc:AlternateContent>
    </p:spTree>
    <p:extLst>
      <p:ext uri="{BB962C8B-B14F-4D97-AF65-F5344CB8AC3E}">
        <p14:creationId xmlns:p14="http://schemas.microsoft.com/office/powerpoint/2010/main" xmlns="" val="386433875"/>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bg1"/>
                </a:solidFill>
              </a:rPr>
              <a:t>Презентация к урокам геометрии в 9 классе </a:t>
            </a:r>
            <a:endParaRPr lang="ru-RU" dirty="0">
              <a:solidFill>
                <a:schemeClr val="bg1"/>
              </a:solidFill>
            </a:endParaRPr>
          </a:p>
        </p:txBody>
      </p:sp>
      <p:sp>
        <p:nvSpPr>
          <p:cNvPr id="3" name="Объект 2"/>
          <p:cNvSpPr>
            <a:spLocks noGrp="1"/>
          </p:cNvSpPr>
          <p:nvPr>
            <p:ph idx="1"/>
          </p:nvPr>
        </p:nvSpPr>
        <p:spPr/>
        <p:txBody>
          <a:bodyPr/>
          <a:lstStyle/>
          <a:p>
            <a:pPr marL="0" indent="0">
              <a:buNone/>
            </a:pPr>
            <a:r>
              <a:rPr lang="ru-RU" dirty="0" smtClean="0">
                <a:solidFill>
                  <a:schemeClr val="bg1"/>
                </a:solidFill>
              </a:rPr>
              <a:t>Презентация может быть использована на уроках изучения нового материала и повторения по теме «Площади фигур»</a:t>
            </a:r>
          </a:p>
          <a:p>
            <a:pPr marL="0" indent="0">
              <a:buNone/>
            </a:pPr>
            <a:endParaRPr lang="ru-RU" dirty="0" smtClean="0">
              <a:solidFill>
                <a:schemeClr val="bg1"/>
              </a:solidFill>
            </a:endParaRPr>
          </a:p>
          <a:p>
            <a:pPr marL="0" indent="0">
              <a:buNone/>
            </a:pPr>
            <a:r>
              <a:rPr lang="ru-RU" dirty="0" smtClean="0">
                <a:solidFill>
                  <a:schemeClr val="bg1"/>
                </a:solidFill>
              </a:rPr>
              <a:t>Подготовлена учителем математики МООУ санаторной школы-интерната № 6 </a:t>
            </a:r>
            <a:r>
              <a:rPr lang="ru-RU" dirty="0" err="1" smtClean="0">
                <a:solidFill>
                  <a:schemeClr val="bg1"/>
                </a:solidFill>
              </a:rPr>
              <a:t>г.Ярославля</a:t>
            </a:r>
            <a:r>
              <a:rPr lang="ru-RU" dirty="0" smtClean="0">
                <a:solidFill>
                  <a:schemeClr val="bg1"/>
                </a:solidFill>
              </a:rPr>
              <a:t> Петровой С.А.</a:t>
            </a:r>
            <a:endParaRPr lang="ru-RU" dirty="0">
              <a:solidFill>
                <a:schemeClr val="bg1"/>
              </a:solidFill>
            </a:endParaRPr>
          </a:p>
        </p:txBody>
      </p:sp>
    </p:spTree>
    <p:extLst>
      <p:ext uri="{BB962C8B-B14F-4D97-AF65-F5344CB8AC3E}">
        <p14:creationId xmlns:p14="http://schemas.microsoft.com/office/powerpoint/2010/main" xmlns="" val="368484989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Единичный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квадрат</a:t>
            </a:r>
            <a:endParaRPr lang="ru-RU" dirty="0"/>
          </a:p>
        </p:txBody>
      </p:sp>
      <p:sp>
        <p:nvSpPr>
          <p:cNvPr id="4" name="Прямоугольник 3"/>
          <p:cNvSpPr/>
          <p:nvPr/>
        </p:nvSpPr>
        <p:spPr>
          <a:xfrm>
            <a:off x="251520" y="2708920"/>
            <a:ext cx="8640960" cy="1569660"/>
          </a:xfrm>
          <a:prstGeom prst="rect">
            <a:avLst/>
          </a:prstGeom>
        </p:spPr>
        <p:txBody>
          <a:bodyPr wrap="square">
            <a:spAutoFit/>
          </a:bodyPr>
          <a:lstStyle/>
          <a:p>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Единичный </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квадрат </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это </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квадрат со сторонами в одну единицу. Площадь единичного квадрата тоже равна единице. </a:t>
            </a:r>
          </a:p>
        </p:txBody>
      </p:sp>
    </p:spTree>
    <p:extLst>
      <p:ext uri="{BB962C8B-B14F-4D97-AF65-F5344CB8AC3E}">
        <p14:creationId xmlns:p14="http://schemas.microsoft.com/office/powerpoint/2010/main" xmlns="" val="1341118216"/>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Расчет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площади</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Объект 2"/>
          <p:cNvSpPr>
            <a:spLocks noGrp="1"/>
          </p:cNvSpPr>
          <p:nvPr>
            <p:ph idx="1"/>
          </p:nvPr>
        </p:nvSpPr>
        <p:spPr/>
        <p:txBody>
          <a:bodyPr>
            <a:normAutofit fontScale="92500" lnSpcReduction="20000"/>
          </a:bodyPr>
          <a:lstStyle/>
          <a:p>
            <a:pPr marL="0" indent="0">
              <a:buNone/>
            </a:pP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простейших геометрических фигур находят, сравнивая их с квадратом известной площади. Это удобно тем, что площадь квадрата легко вычислить. Некоторые формулы вычисления площади геометрических фигур, приведенные ниже, получены именно таким путем. Также для вычисления площади, особенно многоугольника, фигуру делят на треугольники, вычисляют площадь каждого треугольника по формуле, а потом складывают. Площадь более сложных фигур вычисляют с помощью математического анализа</a:t>
            </a:r>
          </a:p>
        </p:txBody>
      </p:sp>
    </p:spTree>
    <p:extLst>
      <p:ext uri="{BB962C8B-B14F-4D97-AF65-F5344CB8AC3E}">
        <p14:creationId xmlns:p14="http://schemas.microsoft.com/office/powerpoint/2010/main" xmlns="" val="2930356602"/>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квадрата</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Объект 3"/>
          <p:cNvSpPr>
            <a:spLocks noGrp="1"/>
          </p:cNvSpPr>
          <p:nvPr>
            <p:ph sz="half" idx="1"/>
          </p:nvPr>
        </p:nvSpPr>
        <p:spPr>
          <a:xfrm>
            <a:off x="323528" y="3904456"/>
            <a:ext cx="3898776" cy="2980928"/>
          </a:xfrm>
        </p:spPr>
        <p:txBody>
          <a:bodyPr>
            <a:normAutofit lnSpcReduction="10000"/>
          </a:bodyPr>
          <a:lstStyle/>
          <a:p>
            <a:pPr marL="0" indent="0">
              <a:buNone/>
            </a:pP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Квадрат — это правильный четырёхугольник, у которого все стороны и углы равны между собой.</a:t>
            </a:r>
            <a:b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mc:AlternateContent xmlns:mc="http://schemas.openxmlformats.org/markup-compatibility/2006">
        <mc:Choice xmlns:a14="http://schemas.microsoft.com/office/drawing/2010/main" xmlns="" Requires="a14">
          <p:sp>
            <p:nvSpPr>
              <p:cNvPr id="6" name="Объект 5"/>
              <p:cNvSpPr>
                <a:spLocks noGrp="1"/>
              </p:cNvSpPr>
              <p:nvPr>
                <p:ph sz="half" idx="2"/>
              </p:nvPr>
            </p:nvSpPr>
            <p:spPr>
              <a:xfrm>
                <a:off x="4283968" y="1628800"/>
                <a:ext cx="4495800" cy="4525963"/>
              </a:xfrm>
            </p:spPr>
            <p:txBody>
              <a:bodyP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14:m>
                  <m:oMathPara xmlns:m="http://schemas.openxmlformats.org/officeDocument/2006/math">
                    <m:oMathParaPr>
                      <m:jc m:val="center"/>
                    </m:oMathParaPr>
                    <m:oMath xmlns:m="http://schemas.openxmlformats.org/officeDocument/2006/math">
                      <m:r>
                        <m:rPr>
                          <m:nor/>
                        </m:rPr>
                        <a:rPr lang="ru-RU" sz="3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m:t>      </m:t>
                      </m:r>
                      <m:r>
                        <m:rPr>
                          <m:nor/>
                        </m:rPr>
                        <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rPr>
                        <m:t>Площадь квадрата</m:t>
                      </m:r>
                      <m:r>
                        <m:rPr>
                          <m:nor/>
                        </m:rPr>
                        <a:rPr lang="ru-RU" sz="3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m:t> </m:t>
                      </m:r>
                      <m:r>
                        <m:rPr>
                          <m:nor/>
                        </m:rPr>
                        <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rPr>
                        <m:t>равна квадрату его стороны:</m:t>
                      </m:r>
                    </m:oMath>
                  </m:oMathPara>
                </a14:m>
                <a:endPar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14:m>
                  <m:oMathPara xmlns:m="http://schemas.openxmlformats.org/officeDocument/2006/math">
                    <m:oMathParaPr>
                      <m:jc m:val="centerGroup"/>
                    </m:oMathParaPr>
                    <m:oMath xmlns:m="http://schemas.openxmlformats.org/officeDocument/2006/math">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𝑆</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sSup>
                        <m:sSupPr>
                          <m:ctrlP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ctrlPr>
                        </m:sSupPr>
                        <m:e>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𝑎</m:t>
                          </m:r>
                        </m:e>
                        <m:sup>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2</m:t>
                          </m:r>
                        </m:sup>
                      </m:sSup>
                    </m:oMath>
                  </m:oMathPara>
                </a14:m>
                <a:endPar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где </a:t>
                </a:r>
              </a:p>
              <a:p>
                <a:pPr marL="0" indent="0">
                  <a:buNone/>
                </a:pP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площадь квадрата</a:t>
                </a:r>
              </a:p>
              <a:p>
                <a:pPr marL="0" indent="0">
                  <a:buNone/>
                </a:pP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 </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сторона квадрата</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mc:Choice>
        <mc:Fallback>
          <p:sp>
            <p:nvSpPr>
              <p:cNvPr id="6" name="Объект 5"/>
              <p:cNvSpPr>
                <a:spLocks noGrp="1" noRot="1" noChangeAspect="1" noMove="1" noResize="1" noEditPoints="1" noAdjustHandles="1" noChangeArrowheads="1" noChangeShapeType="1" noTextEdit="1"/>
              </p:cNvSpPr>
              <p:nvPr>
                <p:ph sz="half" idx="2"/>
              </p:nvPr>
            </p:nvSpPr>
            <p:spPr>
              <a:xfrm>
                <a:off x="4283968" y="1628800"/>
                <a:ext cx="4495800" cy="4525963"/>
              </a:xfrm>
              <a:blipFill rotWithShape="1">
                <a:blip r:embed="rId2"/>
                <a:stretch>
                  <a:fillRect l="-3799"/>
                </a:stretch>
              </a:blipFill>
            </p:spPr>
            <p:txBody>
              <a:bodyPr/>
              <a:lstStyle/>
              <a:p>
                <a:r>
                  <a:rPr lang="ru-RU">
                    <a:noFill/>
                  </a:rPr>
                  <a:t> </a:t>
                </a:r>
              </a:p>
            </p:txBody>
          </p:sp>
        </mc:Fallback>
      </mc:AlternateContent>
      <p:sp>
        <p:nvSpPr>
          <p:cNvPr id="2" name="Прямоугольник 1"/>
          <p:cNvSpPr/>
          <p:nvPr/>
        </p:nvSpPr>
        <p:spPr>
          <a:xfrm>
            <a:off x="971600" y="1484784"/>
            <a:ext cx="2016224"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3131840" y="2204864"/>
            <a:ext cx="936104" cy="646331"/>
          </a:xfrm>
          <a:prstGeom prst="rect">
            <a:avLst/>
          </a:prstGeom>
          <a:noFill/>
        </p:spPr>
        <p:txBody>
          <a:bodyPr wrap="square" rtlCol="0">
            <a:spAutoFit/>
          </a:bodyPr>
          <a:lstStyle/>
          <a:p>
            <a:r>
              <a:rPr lang="ru-RU" sz="3600" dirty="0" smtClean="0">
                <a:solidFill>
                  <a:schemeClr val="bg1"/>
                </a:solidFill>
              </a:rPr>
              <a:t>а</a:t>
            </a:r>
            <a:endParaRPr lang="ru-RU" sz="3600" dirty="0">
              <a:solidFill>
                <a:schemeClr val="bg1"/>
              </a:solidFill>
            </a:endParaRPr>
          </a:p>
        </p:txBody>
      </p:sp>
    </p:spTree>
    <p:extLst>
      <p:ext uri="{BB962C8B-B14F-4D97-AF65-F5344CB8AC3E}">
        <p14:creationId xmlns:p14="http://schemas.microsoft.com/office/powerpoint/2010/main" xmlns="" val="2809025803"/>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прямоугольника</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mc:AlternateContent xmlns:mc="http://schemas.openxmlformats.org/markup-compatibility/2006">
        <mc:Choice xmlns:a14="http://schemas.microsoft.com/office/drawing/2010/main" xmlns="" Requires="a14">
          <p:sp>
            <p:nvSpPr>
              <p:cNvPr id="5" name="Объект 4"/>
              <p:cNvSpPr>
                <a:spLocks noGrp="1"/>
              </p:cNvSpPr>
              <p:nvPr>
                <p:ph sz="half" idx="2"/>
              </p:nvPr>
            </p:nvSpPr>
            <p:spPr>
              <a:xfrm>
                <a:off x="4648200" y="3688432"/>
                <a:ext cx="4038600" cy="2548880"/>
              </a:xfrm>
            </p:spPr>
            <p:txBody>
              <a:bodyPr>
                <a:normAutofit fontScale="925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14:m>
                  <m:oMathPara xmlns:m="http://schemas.openxmlformats.org/officeDocument/2006/math">
                    <m:oMathParaPr>
                      <m:jc m:val="centerGroup"/>
                    </m:oMathParaPr>
                    <m:oMath xmlns:m="http://schemas.openxmlformats.org/officeDocument/2006/math">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𝑆</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𝒂𝒃</m:t>
                      </m:r>
                    </m:oMath>
                  </m:oMathPara>
                </a14:m>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r>
                  <a:rPr lang="ru-RU" i="1" dirty="0">
                    <a:ln w="18415" cmpd="sng">
                      <a:solidFill>
                        <a:srgbClr val="FFFFFF"/>
                      </a:solidFill>
                      <a:prstDash val="solid"/>
                    </a:ln>
                    <a:solidFill>
                      <a:srgbClr val="FFFFFF"/>
                    </a:solidFill>
                    <a:effectLst>
                      <a:outerShdw blurRad="63500" dir="3600000" algn="tl" rotWithShape="0">
                        <a:srgbClr val="000000">
                          <a:alpha val="70000"/>
                        </a:srgbClr>
                      </a:outerShdw>
                    </a:effectLst>
                  </a:rPr>
                  <a:t>Где </a:t>
                </a:r>
              </a:p>
              <a:p>
                <a:pPr marL="0" indent="0">
                  <a:buNone/>
                </a:pP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rPr>
                  <a:t>S</a:t>
                </a:r>
                <a:r>
                  <a:rPr lang="ru-RU" i="1" dirty="0">
                    <a:ln w="18415" cmpd="sng">
                      <a:solidFill>
                        <a:srgbClr val="FFFFFF"/>
                      </a:solidFill>
                      <a:prstDash val="solid"/>
                    </a:ln>
                    <a:solidFill>
                      <a:srgbClr val="FFFFFF"/>
                    </a:solidFill>
                    <a:effectLst>
                      <a:outerShdw blurRad="63500" dir="3600000" algn="tl" rotWithShape="0">
                        <a:srgbClr val="000000">
                          <a:alpha val="70000"/>
                        </a:srgbClr>
                      </a:outerShdw>
                    </a:effectLst>
                  </a:rPr>
                  <a:t> – площадь</a:t>
                </a:r>
              </a:p>
              <a:p>
                <a:pPr marL="0" indent="0">
                  <a:buNone/>
                </a:pP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b </a:t>
                </a: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стороны прямоугольника</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mc:Choice>
        <mc:Fallback>
          <p:sp>
            <p:nvSpPr>
              <p:cNvPr id="5" name="Объект 4"/>
              <p:cNvSpPr>
                <a:spLocks noGrp="1" noRot="1" noChangeAspect="1" noMove="1" noResize="1" noEditPoints="1" noAdjustHandles="1" noChangeArrowheads="1" noChangeShapeType="1" noTextEdit="1"/>
              </p:cNvSpPr>
              <p:nvPr>
                <p:ph sz="half" idx="2"/>
              </p:nvPr>
            </p:nvSpPr>
            <p:spPr>
              <a:xfrm>
                <a:off x="4648200" y="3688432"/>
                <a:ext cx="4038600" cy="2548880"/>
              </a:xfrm>
              <a:blipFill rotWithShape="1">
                <a:blip r:embed="rId2"/>
                <a:stretch>
                  <a:fillRect l="-3776" b="-5024"/>
                </a:stretch>
              </a:blipFill>
            </p:spPr>
            <p:txBody>
              <a:bodyPr/>
              <a:lstStyle/>
              <a:p>
                <a:r>
                  <a:rPr lang="ru-RU">
                    <a:noFill/>
                  </a:rPr>
                  <a:t> </a:t>
                </a:r>
              </a:p>
            </p:txBody>
          </p:sp>
        </mc:Fallback>
      </mc:AlternateContent>
      <p:sp>
        <p:nvSpPr>
          <p:cNvPr id="6" name="Объект 3"/>
          <p:cNvSpPr txBox="1">
            <a:spLocks/>
          </p:cNvSpPr>
          <p:nvPr/>
        </p:nvSpPr>
        <p:spPr>
          <a:xfrm>
            <a:off x="4637856" y="1628800"/>
            <a:ext cx="4038600" cy="153238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прямоугольника равна произведению его сторон (a, b)</a:t>
            </a:r>
          </a:p>
          <a:p>
            <a:pPr marL="0" indent="0">
              <a:buFont typeface="Arial" panose="020B0604020202020204" pitchFamily="34" charset="0"/>
              <a:buNone/>
            </a:pPr>
            <a:endParaRPr lang="ru-RU" dirty="0"/>
          </a:p>
        </p:txBody>
      </p:sp>
      <p:sp>
        <p:nvSpPr>
          <p:cNvPr id="3" name="Прямоугольник 2"/>
          <p:cNvSpPr/>
          <p:nvPr/>
        </p:nvSpPr>
        <p:spPr>
          <a:xfrm>
            <a:off x="539552" y="1484784"/>
            <a:ext cx="324036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907704" y="3126049"/>
            <a:ext cx="936104" cy="646331"/>
          </a:xfrm>
          <a:prstGeom prst="rect">
            <a:avLst/>
          </a:prstGeom>
          <a:noFill/>
        </p:spPr>
        <p:txBody>
          <a:bodyPr wrap="square" rtlCol="0">
            <a:spAutoFit/>
          </a:bodyPr>
          <a:lstStyle/>
          <a:p>
            <a:r>
              <a:rPr lang="en-US" sz="3600" dirty="0" smtClean="0">
                <a:solidFill>
                  <a:schemeClr val="bg1"/>
                </a:solidFill>
              </a:rPr>
              <a:t>b</a:t>
            </a:r>
            <a:endParaRPr lang="ru-RU" sz="3600" dirty="0">
              <a:solidFill>
                <a:schemeClr val="bg1"/>
              </a:solidFill>
            </a:endParaRPr>
          </a:p>
        </p:txBody>
      </p:sp>
      <p:sp>
        <p:nvSpPr>
          <p:cNvPr id="8" name="TextBox 7"/>
          <p:cNvSpPr txBox="1"/>
          <p:nvPr/>
        </p:nvSpPr>
        <p:spPr>
          <a:xfrm>
            <a:off x="107504" y="1916832"/>
            <a:ext cx="936104" cy="646331"/>
          </a:xfrm>
          <a:prstGeom prst="rect">
            <a:avLst/>
          </a:prstGeom>
          <a:noFill/>
        </p:spPr>
        <p:txBody>
          <a:bodyPr wrap="square" rtlCol="0">
            <a:spAutoFit/>
          </a:bodyPr>
          <a:lstStyle/>
          <a:p>
            <a:r>
              <a:rPr lang="ru-RU" sz="3600" dirty="0" smtClean="0">
                <a:solidFill>
                  <a:schemeClr val="bg1"/>
                </a:solidFill>
              </a:rPr>
              <a:t>а</a:t>
            </a:r>
            <a:endParaRPr lang="ru-RU" sz="3600" dirty="0">
              <a:solidFill>
                <a:schemeClr val="bg1"/>
              </a:solidFill>
            </a:endParaRPr>
          </a:p>
        </p:txBody>
      </p:sp>
    </p:spTree>
    <p:extLst>
      <p:ext uri="{BB962C8B-B14F-4D97-AF65-F5344CB8AC3E}">
        <p14:creationId xmlns:p14="http://schemas.microsoft.com/office/powerpoint/2010/main" xmlns="" val="4125058528"/>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прямоугольного треугольника</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Объект 12"/>
          <p:cNvSpPr>
            <a:spLocks noGrp="1"/>
          </p:cNvSpPr>
          <p:nvPr>
            <p:ph sz="half" idx="2"/>
          </p:nvPr>
        </p:nvSpPr>
        <p:spPr>
          <a:xfrm>
            <a:off x="4648200" y="1600201"/>
            <a:ext cx="4038600" cy="3543312"/>
          </a:xfrm>
        </p:spPr>
        <p:txBody>
          <a:bodyPr>
            <a:normAutofit/>
          </a:bodyPr>
          <a:lstStyle/>
          <a:p>
            <a:pPr marL="0" indent="0">
              <a:buNone/>
            </a:pP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прямоугольного </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треугольника</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равна </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половине произведения катетов треугольника:</a:t>
            </a:r>
          </a:p>
        </p:txBody>
      </p:sp>
      <p:cxnSp>
        <p:nvCxnSpPr>
          <p:cNvPr id="15" name="Прямая соединительная линия 14"/>
          <p:cNvCxnSpPr/>
          <p:nvPr/>
        </p:nvCxnSpPr>
        <p:spPr>
          <a:xfrm>
            <a:off x="972000" y="1980000"/>
            <a:ext cx="0" cy="2160240"/>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Прямая соединительная линия 16"/>
          <p:cNvCxnSpPr/>
          <p:nvPr/>
        </p:nvCxnSpPr>
        <p:spPr>
          <a:xfrm>
            <a:off x="972000" y="1980000"/>
            <a:ext cx="1440160" cy="2160240"/>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Прямая соединительная линия 18"/>
          <p:cNvCxnSpPr/>
          <p:nvPr/>
        </p:nvCxnSpPr>
        <p:spPr>
          <a:xfrm flipH="1">
            <a:off x="972000" y="4140000"/>
            <a:ext cx="1440160" cy="0"/>
          </a:xfrm>
          <a:prstGeom prst="line">
            <a:avLst/>
          </a:prstGeom>
        </p:spPr>
        <p:style>
          <a:lnRef idx="3">
            <a:schemeClr val="accent3"/>
          </a:lnRef>
          <a:fillRef idx="0">
            <a:schemeClr val="accent3"/>
          </a:fillRef>
          <a:effectRef idx="2">
            <a:schemeClr val="accent3"/>
          </a:effectRef>
          <a:fontRef idx="minor">
            <a:schemeClr val="tx1"/>
          </a:fontRef>
        </p:style>
      </p:cxnSp>
      <p:sp>
        <p:nvSpPr>
          <p:cNvPr id="24" name="TextBox 23"/>
          <p:cNvSpPr txBox="1"/>
          <p:nvPr/>
        </p:nvSpPr>
        <p:spPr>
          <a:xfrm>
            <a:off x="323528" y="2768079"/>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a</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TextBox 24"/>
          <p:cNvSpPr txBox="1"/>
          <p:nvPr/>
        </p:nvSpPr>
        <p:spPr>
          <a:xfrm>
            <a:off x="1763688" y="2564904"/>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 name="TextBox 27"/>
          <p:cNvSpPr txBox="1"/>
          <p:nvPr/>
        </p:nvSpPr>
        <p:spPr>
          <a:xfrm>
            <a:off x="1440052" y="4221088"/>
            <a:ext cx="504056" cy="461665"/>
          </a:xfrm>
          <a:prstGeom prst="rect">
            <a:avLst/>
          </a:prstGeom>
          <a:noFill/>
        </p:spPr>
        <p:txBody>
          <a:bodyPr wrap="square" rtlCol="0">
            <a:spAutoFit/>
          </a:bodyPr>
          <a:lstStyle/>
          <a:p>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mc:AlternateContent xmlns:mc="http://schemas.openxmlformats.org/markup-compatibility/2006">
        <mc:Choice xmlns:a14="http://schemas.microsoft.com/office/drawing/2010/main" xmlns="" Requires="a14">
          <p:sp>
            <p:nvSpPr>
              <p:cNvPr id="30" name="TextBox 29"/>
              <p:cNvSpPr txBox="1"/>
              <p:nvPr/>
            </p:nvSpPr>
            <p:spPr>
              <a:xfrm>
                <a:off x="1332301" y="5085184"/>
                <a:ext cx="1997919" cy="96154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a typeface="Cambria Math" panose="02040503050406030204" pitchFamily="18" charset="0"/>
                  </a:rPr>
                  <a:t>S</a:t>
                </a:r>
                <a14:m>
                  <m:oMath xmlns:m="http://schemas.openxmlformats.org/officeDocument/2006/math">
                    <m:r>
                      <a:rPr lang="en-US" sz="4000" b="1" i="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 </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f>
                      <m:fPr>
                        <m:ctrlP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ctrlPr>
                      </m:fPr>
                      <m:num>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1</m:t>
                        </m:r>
                      </m:num>
                      <m:den>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2</m:t>
                        </m:r>
                      </m:den>
                    </m:f>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𝑎𝑏</m:t>
                    </m:r>
                  </m:oMath>
                </a14:m>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1332301" y="5085184"/>
                <a:ext cx="1997919" cy="961545"/>
              </a:xfrm>
              <a:prstGeom prst="rect">
                <a:avLst/>
              </a:prstGeom>
              <a:blipFill rotWithShape="1">
                <a:blip r:embed="rId2"/>
                <a:stretch>
                  <a:fillRect l="-14373" t="-3165" b="-22785"/>
                </a:stretch>
              </a:blipFill>
            </p:spPr>
            <p:txBody>
              <a:bodyPr/>
              <a:lstStyle/>
              <a:p>
                <a:r>
                  <a:rPr lang="ru-RU">
                    <a:noFill/>
                  </a:rPr>
                  <a:t> </a:t>
                </a:r>
              </a:p>
            </p:txBody>
          </p:sp>
        </mc:Fallback>
      </mc:AlternateContent>
    </p:spTree>
    <p:extLst>
      <p:ext uri="{BB962C8B-B14F-4D97-AF65-F5344CB8AC3E}">
        <p14:creationId xmlns:p14="http://schemas.microsoft.com/office/powerpoint/2010/main" xmlns="" val="386433875"/>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fontScale="90000"/>
          </a:bodyPr>
          <a:lstStyle/>
          <a:p>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прямоугольного треугольника</a:t>
            </a:r>
          </a:p>
        </p:txBody>
      </p:sp>
      <p:sp>
        <p:nvSpPr>
          <p:cNvPr id="13" name="Объект 12"/>
          <p:cNvSpPr>
            <a:spLocks noGrp="1"/>
          </p:cNvSpPr>
          <p:nvPr>
            <p:ph sz="half" idx="2"/>
          </p:nvPr>
        </p:nvSpPr>
        <p:spPr>
          <a:xfrm>
            <a:off x="4283968" y="1600200"/>
            <a:ext cx="4402832" cy="4781128"/>
          </a:xfrm>
        </p:spPr>
        <p:txBody>
          <a:bodyPr>
            <a:normAutofit/>
          </a:bodyPr>
          <a:lstStyle/>
          <a:p>
            <a:pPr marL="0" indent="0">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прямоугольника равна произведению сторон </a:t>
            </a:r>
            <a:r>
              <a:rPr lang="en-US"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ab</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Катет треугольника </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делит этот прямоугольник на две равные части. </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Отсюда площадь треугольника равна половине площади прямоугольника.</a:t>
            </a:r>
            <a:endParaRPr lang="ru-RU"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5" name="Прямая соединительная линия 14"/>
          <p:cNvCxnSpPr/>
          <p:nvPr/>
        </p:nvCxnSpPr>
        <p:spPr>
          <a:xfrm>
            <a:off x="972000" y="1980000"/>
            <a:ext cx="0" cy="2160240"/>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Прямая соединительная линия 16"/>
          <p:cNvCxnSpPr/>
          <p:nvPr/>
        </p:nvCxnSpPr>
        <p:spPr>
          <a:xfrm>
            <a:off x="972000" y="1980000"/>
            <a:ext cx="1440160" cy="2160240"/>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Прямая соединительная линия 18"/>
          <p:cNvCxnSpPr/>
          <p:nvPr/>
        </p:nvCxnSpPr>
        <p:spPr>
          <a:xfrm flipH="1">
            <a:off x="972000" y="4140000"/>
            <a:ext cx="144016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1" name="Прямая соединительная линия 20"/>
          <p:cNvCxnSpPr/>
          <p:nvPr/>
        </p:nvCxnSpPr>
        <p:spPr>
          <a:xfrm>
            <a:off x="972000" y="1980000"/>
            <a:ext cx="144016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3" name="Прямая соединительная линия 22"/>
          <p:cNvCxnSpPr/>
          <p:nvPr/>
        </p:nvCxnSpPr>
        <p:spPr>
          <a:xfrm>
            <a:off x="2412000" y="1980000"/>
            <a:ext cx="0" cy="2160240"/>
          </a:xfrm>
          <a:prstGeom prst="line">
            <a:avLst/>
          </a:prstGeom>
        </p:spPr>
        <p:style>
          <a:lnRef idx="3">
            <a:schemeClr val="accent5"/>
          </a:lnRef>
          <a:fillRef idx="0">
            <a:schemeClr val="accent5"/>
          </a:fillRef>
          <a:effectRef idx="2">
            <a:schemeClr val="accent5"/>
          </a:effectRef>
          <a:fontRef idx="minor">
            <a:schemeClr val="tx1"/>
          </a:fontRef>
        </p:style>
      </p:cxnSp>
      <p:sp>
        <p:nvSpPr>
          <p:cNvPr id="24" name="TextBox 23"/>
          <p:cNvSpPr txBox="1"/>
          <p:nvPr/>
        </p:nvSpPr>
        <p:spPr>
          <a:xfrm>
            <a:off x="323528" y="2768079"/>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a</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TextBox 24"/>
          <p:cNvSpPr txBox="1"/>
          <p:nvPr/>
        </p:nvSpPr>
        <p:spPr>
          <a:xfrm>
            <a:off x="1763688" y="2564904"/>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TextBox 25"/>
          <p:cNvSpPr txBox="1"/>
          <p:nvPr/>
        </p:nvSpPr>
        <p:spPr>
          <a:xfrm>
            <a:off x="2559669" y="2768079"/>
            <a:ext cx="504056" cy="461665"/>
          </a:xfrm>
          <a:prstGeom prst="rect">
            <a:avLst/>
          </a:prstGeom>
          <a:noFill/>
        </p:spPr>
        <p:txBody>
          <a:bodyPr wrap="square" rtlCol="0">
            <a:spAutoFit/>
          </a:bodyPr>
          <a:lstStyle/>
          <a:p>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TextBox 26"/>
          <p:cNvSpPr txBox="1"/>
          <p:nvPr/>
        </p:nvSpPr>
        <p:spPr>
          <a:xfrm>
            <a:off x="1440052" y="1340768"/>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e</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 name="TextBox 27"/>
          <p:cNvSpPr txBox="1"/>
          <p:nvPr/>
        </p:nvSpPr>
        <p:spPr>
          <a:xfrm>
            <a:off x="1440052" y="4221088"/>
            <a:ext cx="504056" cy="461665"/>
          </a:xfrm>
          <a:prstGeom prst="rect">
            <a:avLst/>
          </a:prstGeom>
          <a:noFill/>
        </p:spPr>
        <p:txBody>
          <a:bodyPr wrap="square" rtlCol="0">
            <a:spAutoFit/>
          </a:bodyPr>
          <a:lstStyle/>
          <a:p>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mc:AlternateContent xmlns:mc="http://schemas.openxmlformats.org/markup-compatibility/2006">
        <mc:Choice xmlns:a14="http://schemas.microsoft.com/office/drawing/2010/main" xmlns="" Requires="a14">
          <p:sp>
            <p:nvSpPr>
              <p:cNvPr id="30" name="TextBox 29"/>
              <p:cNvSpPr txBox="1"/>
              <p:nvPr/>
            </p:nvSpPr>
            <p:spPr>
              <a:xfrm>
                <a:off x="1349945" y="5085184"/>
                <a:ext cx="1997919" cy="96154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a typeface="Cambria Math" panose="02040503050406030204" pitchFamily="18" charset="0"/>
                  </a:rPr>
                  <a:t>S</a:t>
                </a:r>
                <a14:m>
                  <m:oMath xmlns:m="http://schemas.openxmlformats.org/officeDocument/2006/math">
                    <m:r>
                      <a:rPr lang="en-US" sz="4000" b="1" i="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 </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f>
                      <m:fPr>
                        <m:ctrlP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ctrlPr>
                      </m:fPr>
                      <m:num>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1</m:t>
                        </m:r>
                      </m:num>
                      <m:den>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2</m:t>
                        </m:r>
                      </m:den>
                    </m:f>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𝑎𝑏</m:t>
                    </m:r>
                  </m:oMath>
                </a14:m>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1349945" y="5085184"/>
                <a:ext cx="1997919" cy="961545"/>
              </a:xfrm>
              <a:prstGeom prst="rect">
                <a:avLst/>
              </a:prstGeom>
              <a:blipFill rotWithShape="1">
                <a:blip r:embed="rId2"/>
                <a:stretch>
                  <a:fillRect l="-14329" t="-3165" b="-22785"/>
                </a:stretch>
              </a:blipFill>
            </p:spPr>
            <p:txBody>
              <a:bodyPr/>
              <a:lstStyle/>
              <a:p>
                <a:r>
                  <a:rPr lang="ru-RU">
                    <a:noFill/>
                  </a:rPr>
                  <a:t> </a:t>
                </a:r>
              </a:p>
            </p:txBody>
          </p:sp>
        </mc:Fallback>
      </mc:AlternateContent>
    </p:spTree>
    <p:extLst>
      <p:ext uri="{BB962C8B-B14F-4D97-AF65-F5344CB8AC3E}">
        <p14:creationId xmlns:p14="http://schemas.microsoft.com/office/powerpoint/2010/main" xmlns="" val="3225390002"/>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500" fill="hold"/>
                                        <p:tgtEl>
                                          <p:spTgt spid="27"/>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endCondLst>
                                    <p:cond evt="onNext" delay="0">
                                      <p:tgtEl>
                                        <p:sldTgt/>
                                      </p:tgtEl>
                                    </p:cond>
                                  </p:endCondLst>
                                  <p:childTnLst>
                                    <p:anim calcmode="discrete" valueType="str">
                                      <p:cBhvr>
                                        <p:cTn id="8" dur="1500" fill="hold"/>
                                        <p:tgtEl>
                                          <p:spTgt spid="21"/>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nodeType="withEffect">
                                  <p:stCondLst>
                                    <p:cond delay="0"/>
                                  </p:stCondLst>
                                  <p:endCondLst>
                                    <p:cond evt="onNext" delay="0">
                                      <p:tgtEl>
                                        <p:sldTgt/>
                                      </p:tgtEl>
                                    </p:cond>
                                  </p:endCondLst>
                                  <p:childTnLst>
                                    <p:anim calcmode="discrete" valueType="str">
                                      <p:cBhvr>
                                        <p:cTn id="10" dur="1500" fill="hold"/>
                                        <p:tgtEl>
                                          <p:spTgt spid="23"/>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endCondLst>
                                    <p:cond evt="onNext" delay="0">
                                      <p:tgtEl>
                                        <p:sldTgt/>
                                      </p:tgtEl>
                                    </p:cond>
                                  </p:endCondLst>
                                  <p:childTnLst>
                                    <p:anim calcmode="discrete" valueType="str">
                                      <p:cBhvr>
                                        <p:cTn id="12" dur="15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треугольника</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Объект 3"/>
          <p:cNvSpPr>
            <a:spLocks noGrp="1"/>
          </p:cNvSpPr>
          <p:nvPr>
            <p:ph sz="half" idx="2"/>
          </p:nvPr>
        </p:nvSpPr>
        <p:spPr/>
        <p:txBody>
          <a:bodyPr/>
          <a:lstStyle/>
          <a:p>
            <a:pPr marL="0" indent="0">
              <a:buNone/>
            </a:pP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Площадь треугольника равна произведению половины основания треугольника (a) на его высоту (h)</a:t>
            </a:r>
          </a:p>
        </p:txBody>
      </p:sp>
      <p:cxnSp>
        <p:nvCxnSpPr>
          <p:cNvPr id="14" name="Прямая соединительная линия 13"/>
          <p:cNvCxnSpPr/>
          <p:nvPr/>
        </p:nvCxnSpPr>
        <p:spPr>
          <a:xfrm rot="5400000" flipH="1" flipV="1">
            <a:off x="193002" y="2644222"/>
            <a:ext cx="2163380" cy="834936"/>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Прямая соединительная линия 15"/>
          <p:cNvCxnSpPr/>
          <p:nvPr/>
        </p:nvCxnSpPr>
        <p:spPr>
          <a:xfrm rot="16200000" flipH="1">
            <a:off x="1621522" y="2050158"/>
            <a:ext cx="2163380" cy="2023064"/>
          </a:xfrm>
          <a:prstGeom prst="line">
            <a:avLst/>
          </a:prstGeom>
        </p:spPr>
        <p:style>
          <a:lnRef idx="3">
            <a:schemeClr val="accent5"/>
          </a:lnRef>
          <a:fillRef idx="0">
            <a:schemeClr val="accent5"/>
          </a:fillRef>
          <a:effectRef idx="2">
            <a:schemeClr val="accent5"/>
          </a:effectRef>
          <a:fontRef idx="minor">
            <a:schemeClr val="tx1"/>
          </a:fontRef>
        </p:style>
      </p:cxnSp>
      <p:cxnSp>
        <p:nvCxnSpPr>
          <p:cNvPr id="18" name="Прямая соединительная линия 17"/>
          <p:cNvCxnSpPr/>
          <p:nvPr/>
        </p:nvCxnSpPr>
        <p:spPr>
          <a:xfrm flipH="1">
            <a:off x="834744" y="4140000"/>
            <a:ext cx="28800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0" name="Прямая соединительная линия 19"/>
          <p:cNvCxnSpPr/>
          <p:nvPr/>
        </p:nvCxnSpPr>
        <p:spPr>
          <a:xfrm>
            <a:off x="1691680" y="1980000"/>
            <a:ext cx="0" cy="2160240"/>
          </a:xfrm>
          <a:prstGeom prst="line">
            <a:avLst/>
          </a:prstGeom>
        </p:spPr>
        <p:style>
          <a:lnRef idx="3">
            <a:schemeClr val="accent6"/>
          </a:lnRef>
          <a:fillRef idx="0">
            <a:schemeClr val="accent6"/>
          </a:fillRef>
          <a:effectRef idx="2">
            <a:schemeClr val="accent6"/>
          </a:effectRef>
          <a:fontRef idx="minor">
            <a:schemeClr val="tx1"/>
          </a:fontRef>
        </p:style>
      </p:cxnSp>
      <p:sp>
        <p:nvSpPr>
          <p:cNvPr id="23" name="TextBox 22"/>
          <p:cNvSpPr txBox="1"/>
          <p:nvPr/>
        </p:nvSpPr>
        <p:spPr>
          <a:xfrm>
            <a:off x="1765085" y="4231453"/>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a</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TextBox 23"/>
          <p:cNvSpPr txBox="1"/>
          <p:nvPr/>
        </p:nvSpPr>
        <p:spPr>
          <a:xfrm>
            <a:off x="1763688" y="3111351"/>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h</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TextBox 24"/>
          <p:cNvSpPr txBox="1"/>
          <p:nvPr/>
        </p:nvSpPr>
        <p:spPr>
          <a:xfrm>
            <a:off x="924672" y="2895897"/>
            <a:ext cx="504056" cy="461665"/>
          </a:xfrm>
          <a:prstGeom prst="rect">
            <a:avLst/>
          </a:prstGeom>
          <a:noFill/>
        </p:spPr>
        <p:txBody>
          <a:bodyPr wrap="square" rtlCol="0">
            <a:spAutoFit/>
          </a:bodyPr>
          <a:lstStyle/>
          <a:p>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TextBox 25"/>
          <p:cNvSpPr txBox="1"/>
          <p:nvPr/>
        </p:nvSpPr>
        <p:spPr>
          <a:xfrm>
            <a:off x="2555776" y="2649686"/>
            <a:ext cx="504056" cy="461665"/>
          </a:xfrm>
          <a:prstGeom prst="rect">
            <a:avLst/>
          </a:prstGeom>
          <a:noFill/>
        </p:spPr>
        <p:txBody>
          <a:bodyPr wrap="square" rtlCol="0">
            <a:spAutoFit/>
          </a:bodyPr>
          <a:lstStyle/>
          <a:p>
            <a:r>
              <a:rPr lang="en-US" sz="2400" i="1"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endParaRPr lang="ru-RU" sz="24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mc:AlternateContent xmlns:mc="http://schemas.openxmlformats.org/markup-compatibility/2006">
        <mc:Choice xmlns:a14="http://schemas.microsoft.com/office/drawing/2010/main" xmlns="" Requires="a14">
          <p:sp>
            <p:nvSpPr>
              <p:cNvPr id="29" name="TextBox 28"/>
              <p:cNvSpPr txBox="1"/>
              <p:nvPr/>
            </p:nvSpPr>
            <p:spPr>
              <a:xfrm>
                <a:off x="5220072" y="4673095"/>
                <a:ext cx="2033121" cy="96154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a typeface="Cambria Math" panose="02040503050406030204" pitchFamily="18" charset="0"/>
                  </a:rPr>
                  <a:t>S</a:t>
                </a:r>
                <a14:m>
                  <m:oMath xmlns:m="http://schemas.openxmlformats.org/officeDocument/2006/math">
                    <m:r>
                      <a:rPr lang="en-US" sz="4000" b="1" i="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 </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m:t>
                    </m:r>
                    <m:f>
                      <m:fPr>
                        <m:ctrlP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ctrlPr>
                      </m:fPr>
                      <m:num>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1</m:t>
                        </m:r>
                      </m:num>
                      <m:den>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2</m:t>
                        </m:r>
                      </m:den>
                    </m:f>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𝑎</m:t>
                    </m:r>
                    <m:r>
                      <a:rPr lang="en-US" sz="4000" b="1" i="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Math"/>
                      </a:rPr>
                      <m:t>𝒉</m:t>
                    </m:r>
                  </m:oMath>
                </a14:m>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anose="02040503050406030204" pitchFamily="18" charset="0"/>
                </a:endParaRPr>
              </a:p>
            </p:txBody>
          </p:sp>
        </mc:Choice>
        <mc:Fallback>
          <p:sp>
            <p:nvSpPr>
              <p:cNvPr id="29" name="TextBox 28"/>
              <p:cNvSpPr txBox="1">
                <a:spLocks noRot="1" noChangeAspect="1" noMove="1" noResize="1" noEditPoints="1" noAdjustHandles="1" noChangeArrowheads="1" noChangeShapeType="1" noTextEdit="1"/>
              </p:cNvSpPr>
              <p:nvPr/>
            </p:nvSpPr>
            <p:spPr>
              <a:xfrm>
                <a:off x="5220072" y="4673095"/>
                <a:ext cx="2033121" cy="961545"/>
              </a:xfrm>
              <a:prstGeom prst="rect">
                <a:avLst/>
              </a:prstGeom>
              <a:blipFill rotWithShape="1">
                <a:blip r:embed="rId2"/>
                <a:stretch>
                  <a:fillRect l="-14072" t="-3822" b="-22930"/>
                </a:stretch>
              </a:blipFill>
            </p:spPr>
            <p:txBody>
              <a:bodyPr/>
              <a:lstStyle/>
              <a:p>
                <a:r>
                  <a:rPr lang="ru-RU">
                    <a:noFill/>
                  </a:rPr>
                  <a:t> </a:t>
                </a:r>
              </a:p>
            </p:txBody>
          </p:sp>
        </mc:Fallback>
      </mc:AlternateContent>
      <p:cxnSp>
        <p:nvCxnSpPr>
          <p:cNvPr id="27" name="Прямая соединительная линия 26"/>
          <p:cNvCxnSpPr/>
          <p:nvPr/>
        </p:nvCxnSpPr>
        <p:spPr>
          <a:xfrm>
            <a:off x="1714480" y="3929066"/>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1822431" y="4036223"/>
            <a:ext cx="213520" cy="7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94384228"/>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2104</TotalTime>
  <Words>300</Words>
  <Application>Microsoft Office PowerPoint</Application>
  <PresentationFormat>Экран (4:3)</PresentationFormat>
  <Paragraphs>102</Paragraphs>
  <Slides>18</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ПЛОЩАДИ ГЕОМЕТРИЧЕСКИХ ФИГУР</vt:lpstr>
      <vt:lpstr>Презентация к урокам геометрии в 9 классе </vt:lpstr>
      <vt:lpstr>Единичный квадрат</vt:lpstr>
      <vt:lpstr>Расчет площади</vt:lpstr>
      <vt:lpstr>Площадь квадрата</vt:lpstr>
      <vt:lpstr>Площадь прямоугольника</vt:lpstr>
      <vt:lpstr>Площадь прямоугольного треугольника</vt:lpstr>
      <vt:lpstr>Площадь прямоугольного треугольника</vt:lpstr>
      <vt:lpstr>Площадь треугольника</vt:lpstr>
      <vt:lpstr>Площадь треугольника</vt:lpstr>
      <vt:lpstr>Площадь треугольника</vt:lpstr>
      <vt:lpstr>Площадь треугольника</vt:lpstr>
      <vt:lpstr>Площадь трапеции</vt:lpstr>
      <vt:lpstr>Площадь трапеции</vt:lpstr>
      <vt:lpstr>Площадь параллелограмма</vt:lpstr>
      <vt:lpstr>Площадь ромба</vt:lpstr>
      <vt:lpstr>Площадь много угольника</vt:lpstr>
      <vt:lpstr>Площадь круга</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Ксюша</cp:lastModifiedBy>
  <cp:revision>51</cp:revision>
  <dcterms:created xsi:type="dcterms:W3CDTF">2013-10-12T13:03:54Z</dcterms:created>
  <dcterms:modified xsi:type="dcterms:W3CDTF">2013-10-22T03:08:28Z</dcterms:modified>
</cp:coreProperties>
</file>